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92" r:id="rId11"/>
    <p:sldId id="291" r:id="rId12"/>
    <p:sldId id="290" r:id="rId13"/>
    <p:sldId id="302" r:id="rId14"/>
    <p:sldId id="288" r:id="rId15"/>
    <p:sldId id="289" r:id="rId16"/>
    <p:sldId id="293" r:id="rId17"/>
    <p:sldId id="294" r:id="rId18"/>
    <p:sldId id="295" r:id="rId19"/>
    <p:sldId id="296" r:id="rId20"/>
    <p:sldId id="297" r:id="rId21"/>
    <p:sldId id="298" r:id="rId22"/>
    <p:sldId id="299" r:id="rId23"/>
    <p:sldId id="300" r:id="rId24"/>
    <p:sldId id="301" r:id="rId25"/>
    <p:sldId id="265" r:id="rId26"/>
    <p:sldId id="266" r:id="rId27"/>
    <p:sldId id="267" r:id="rId28"/>
    <p:sldId id="268" r:id="rId29"/>
    <p:sldId id="270" r:id="rId30"/>
    <p:sldId id="271" r:id="rId31"/>
    <p:sldId id="272" r:id="rId32"/>
    <p:sldId id="273" r:id="rId33"/>
    <p:sldId id="274" r:id="rId34"/>
    <p:sldId id="275" r:id="rId35"/>
    <p:sldId id="276" r:id="rId36"/>
    <p:sldId id="281" r:id="rId37"/>
    <p:sldId id="282" r:id="rId38"/>
    <p:sldId id="277" r:id="rId39"/>
    <p:sldId id="278" r:id="rId40"/>
    <p:sldId id="280" r:id="rId41"/>
    <p:sldId id="283" r:id="rId42"/>
    <p:sldId id="284" r:id="rId43"/>
    <p:sldId id="285" r:id="rId44"/>
    <p:sldId id="28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6C9DF-1ED6-43EF-9845-59D4AEF8BA70}" type="datetimeFigureOut">
              <a:rPr lang="en-IN" smtClean="0"/>
              <a:t>29-03-2025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7BEB5-B58C-464E-8030-E565741EAAF7}" type="slidenum">
              <a:rPr lang="en-IN" smtClean="0"/>
              <a:t>‹#›</a:t>
            </a:fld>
            <a:endParaRPr lang="en-IN"/>
          </a:p>
        </p:txBody>
      </p:sp>
    </p:spTree>
    <p:extLst>
      <p:ext uri="{BB962C8B-B14F-4D97-AF65-F5344CB8AC3E}">
        <p14:creationId xmlns:p14="http://schemas.microsoft.com/office/powerpoint/2010/main" val="3678061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07BEB5-B58C-464E-8030-E565741EAAF7}" type="slidenum">
              <a:rPr lang="en-IN" smtClean="0"/>
              <a:t>6</a:t>
            </a:fld>
            <a:endParaRPr lang="en-IN"/>
          </a:p>
        </p:txBody>
      </p:sp>
    </p:spTree>
    <p:extLst>
      <p:ext uri="{BB962C8B-B14F-4D97-AF65-F5344CB8AC3E}">
        <p14:creationId xmlns:p14="http://schemas.microsoft.com/office/powerpoint/2010/main" val="489557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07BEB5-B58C-464E-8030-E565741EAAF7}" type="slidenum">
              <a:rPr lang="en-IN" smtClean="0"/>
              <a:t>15</a:t>
            </a:fld>
            <a:endParaRPr lang="en-IN"/>
          </a:p>
        </p:txBody>
      </p:sp>
    </p:spTree>
    <p:extLst>
      <p:ext uri="{BB962C8B-B14F-4D97-AF65-F5344CB8AC3E}">
        <p14:creationId xmlns:p14="http://schemas.microsoft.com/office/powerpoint/2010/main" val="179458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07BEB5-B58C-464E-8030-E565741EAAF7}" type="slidenum">
              <a:rPr lang="en-IN" smtClean="0"/>
              <a:t>22</a:t>
            </a:fld>
            <a:endParaRPr lang="en-IN"/>
          </a:p>
        </p:txBody>
      </p:sp>
    </p:spTree>
    <p:extLst>
      <p:ext uri="{BB962C8B-B14F-4D97-AF65-F5344CB8AC3E}">
        <p14:creationId xmlns:p14="http://schemas.microsoft.com/office/powerpoint/2010/main" val="32572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07BEB5-B58C-464E-8030-E565741EAAF7}" type="slidenum">
              <a:rPr lang="en-IN" smtClean="0"/>
              <a:t>25</a:t>
            </a:fld>
            <a:endParaRPr lang="en-IN"/>
          </a:p>
        </p:txBody>
      </p:sp>
    </p:spTree>
    <p:extLst>
      <p:ext uri="{BB962C8B-B14F-4D97-AF65-F5344CB8AC3E}">
        <p14:creationId xmlns:p14="http://schemas.microsoft.com/office/powerpoint/2010/main" val="1487669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AE5464A6-8F3C-49E1-91C5-27EE494725C7}"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613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F21968-B62A-49DC-964B-48EC75EAF6D8}" type="datetimeFigureOut">
              <a:rPr lang="en-IN" smtClean="0"/>
              <a:t>29-03-2025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5464A6-8F3C-49E1-91C5-27EE494725C7}" type="slidenum">
              <a:rPr lang="en-IN" smtClean="0"/>
              <a:t>‹#›</a:t>
            </a:fld>
            <a:endParaRPr lang="en-IN"/>
          </a:p>
        </p:txBody>
      </p:sp>
    </p:spTree>
    <p:extLst>
      <p:ext uri="{BB962C8B-B14F-4D97-AF65-F5344CB8AC3E}">
        <p14:creationId xmlns:p14="http://schemas.microsoft.com/office/powerpoint/2010/main" val="155528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464A6-8F3C-49E1-91C5-27EE494725C7}"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9898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464A6-8F3C-49E1-91C5-27EE494725C7}"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6710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464A6-8F3C-49E1-91C5-27EE494725C7}" type="slidenum">
              <a:rPr lang="en-IN" smtClean="0"/>
              <a:t>‹#›</a:t>
            </a:fld>
            <a:endParaRPr lang="en-IN"/>
          </a:p>
        </p:txBody>
      </p:sp>
    </p:spTree>
    <p:extLst>
      <p:ext uri="{BB962C8B-B14F-4D97-AF65-F5344CB8AC3E}">
        <p14:creationId xmlns:p14="http://schemas.microsoft.com/office/powerpoint/2010/main" val="1054715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464A6-8F3C-49E1-91C5-27EE494725C7}"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2369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464A6-8F3C-49E1-91C5-27EE494725C7}"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038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464A6-8F3C-49E1-91C5-27EE494725C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8433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464A6-8F3C-49E1-91C5-27EE494725C7}"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321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464A6-8F3C-49E1-91C5-27EE494725C7}" type="slidenum">
              <a:rPr lang="en-IN" smtClean="0"/>
              <a:t>‹#›</a:t>
            </a:fld>
            <a:endParaRPr lang="en-IN"/>
          </a:p>
        </p:txBody>
      </p:sp>
    </p:spTree>
    <p:extLst>
      <p:ext uri="{BB962C8B-B14F-4D97-AF65-F5344CB8AC3E}">
        <p14:creationId xmlns:p14="http://schemas.microsoft.com/office/powerpoint/2010/main" val="123479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F21968-B62A-49DC-964B-48EC75EAF6D8}" type="datetimeFigureOut">
              <a:rPr lang="en-IN" smtClean="0"/>
              <a:t>29-03-2025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464A6-8F3C-49E1-91C5-27EE494725C7}"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604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21968-B62A-49DC-964B-48EC75EAF6D8}" type="datetimeFigureOut">
              <a:rPr lang="en-IN" smtClean="0"/>
              <a:t>29-03-2025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5464A6-8F3C-49E1-91C5-27EE494725C7}" type="slidenum">
              <a:rPr lang="en-IN" smtClean="0"/>
              <a:t>‹#›</a:t>
            </a:fld>
            <a:endParaRPr lang="en-IN"/>
          </a:p>
        </p:txBody>
      </p:sp>
    </p:spTree>
    <p:extLst>
      <p:ext uri="{BB962C8B-B14F-4D97-AF65-F5344CB8AC3E}">
        <p14:creationId xmlns:p14="http://schemas.microsoft.com/office/powerpoint/2010/main" val="108899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F21968-B62A-49DC-964B-48EC75EAF6D8}" type="datetimeFigureOut">
              <a:rPr lang="en-IN" smtClean="0"/>
              <a:t>29-03-2025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5464A6-8F3C-49E1-91C5-27EE494725C7}"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310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F21968-B62A-49DC-964B-48EC75EAF6D8}" type="datetimeFigureOut">
              <a:rPr lang="en-IN" smtClean="0"/>
              <a:t>29-03-2025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5464A6-8F3C-49E1-91C5-27EE494725C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8970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F21968-B62A-49DC-964B-48EC75EAF6D8}" type="datetimeFigureOut">
              <a:rPr lang="en-IN" smtClean="0"/>
              <a:t>29-03-2025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5464A6-8F3C-49E1-91C5-27EE494725C7}" type="slidenum">
              <a:rPr lang="en-IN" smtClean="0"/>
              <a:t>‹#›</a:t>
            </a:fld>
            <a:endParaRPr lang="en-IN"/>
          </a:p>
        </p:txBody>
      </p:sp>
    </p:spTree>
    <p:extLst>
      <p:ext uri="{BB962C8B-B14F-4D97-AF65-F5344CB8AC3E}">
        <p14:creationId xmlns:p14="http://schemas.microsoft.com/office/powerpoint/2010/main" val="3602736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F21968-B62A-49DC-964B-48EC75EAF6D8}" type="datetimeFigureOut">
              <a:rPr lang="en-IN" smtClean="0"/>
              <a:t>29-03-2025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5464A6-8F3C-49E1-91C5-27EE494725C7}"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838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F21968-B62A-49DC-964B-48EC75EAF6D8}" type="datetimeFigureOut">
              <a:rPr lang="en-IN" smtClean="0"/>
              <a:t>29-03-2025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5464A6-8F3C-49E1-91C5-27EE494725C7}" type="slidenum">
              <a:rPr lang="en-IN" smtClean="0"/>
              <a:t>‹#›</a:t>
            </a:fld>
            <a:endParaRPr lang="en-IN"/>
          </a:p>
        </p:txBody>
      </p:sp>
    </p:spTree>
    <p:extLst>
      <p:ext uri="{BB962C8B-B14F-4D97-AF65-F5344CB8AC3E}">
        <p14:creationId xmlns:p14="http://schemas.microsoft.com/office/powerpoint/2010/main" val="2859463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F21968-B62A-49DC-964B-48EC75EAF6D8}" type="datetimeFigureOut">
              <a:rPr lang="en-IN" smtClean="0"/>
              <a:t>29-03-2025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5464A6-8F3C-49E1-91C5-27EE494725C7}" type="slidenum">
              <a:rPr lang="en-IN" smtClean="0"/>
              <a:t>‹#›</a:t>
            </a:fld>
            <a:endParaRPr lang="en-IN"/>
          </a:p>
        </p:txBody>
      </p:sp>
    </p:spTree>
    <p:extLst>
      <p:ext uri="{BB962C8B-B14F-4D97-AF65-F5344CB8AC3E}">
        <p14:creationId xmlns:p14="http://schemas.microsoft.com/office/powerpoint/2010/main" val="170101544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ponceelrelajado.com/instalacion-python-django-windows/" TargetMode="External"/><Relationship Id="rId3" Type="http://schemas.openxmlformats.org/officeDocument/2006/relationships/hyperlink" Target="https://aprendehtml5facil.blogspot.com/2019/01/05-html-css-parte-secundaria-aside.html" TargetMode="External"/><Relationship Id="rId7" Type="http://schemas.openxmlformats.org/officeDocument/2006/relationships/hyperlink" Target="https://getbootstrap.com/docs/5.1/about/translations/" TargetMode="External"/><Relationship Id="rId12" Type="http://schemas.openxmlformats.org/officeDocument/2006/relationships/image" Target="../media/image12.jp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hyperlink" Target="https://linux-os.net/sqlitestudio-o-como-trabajar-con-sqlite-en-ubuntu-linux-mint-etc/" TargetMode="External"/><Relationship Id="rId5" Type="http://schemas.openxmlformats.org/officeDocument/2006/relationships/hyperlink" Target="https://commons.wikimedia.org/wiki/File:CSS.3.svg" TargetMode="External"/><Relationship Id="rId10" Type="http://schemas.openxmlformats.org/officeDocument/2006/relationships/image" Target="../media/image11.jpg"/><Relationship Id="rId4" Type="http://schemas.openxmlformats.org/officeDocument/2006/relationships/image" Target="../media/image8.png"/><Relationship Id="rId9" Type="http://schemas.openxmlformats.org/officeDocument/2006/relationships/hyperlink" Target="https://wsparrow.blogspot.com/2018/02/how-to-create-quiz-using-python.html" TargetMode="External"/><Relationship Id="rId14" Type="http://schemas.openxmlformats.org/officeDocument/2006/relationships/hyperlink" Target="https://creativecommons.org/licenses/by-nc-sa/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62CC-B62B-C251-333B-8E3E1FF43801}"/>
              </a:ext>
            </a:extLst>
          </p:cNvPr>
          <p:cNvSpPr>
            <a:spLocks noGrp="1"/>
          </p:cNvSpPr>
          <p:nvPr>
            <p:ph type="ctrTitle"/>
          </p:nvPr>
        </p:nvSpPr>
        <p:spPr/>
        <p:txBody>
          <a:bodyPr/>
          <a:lstStyle/>
          <a:p>
            <a:r>
              <a:rPr lang="en-IN" dirty="0"/>
              <a:t>PROJECT REVIEW</a:t>
            </a:r>
          </a:p>
        </p:txBody>
      </p:sp>
      <p:sp>
        <p:nvSpPr>
          <p:cNvPr id="3" name="Subtitle 2">
            <a:extLst>
              <a:ext uri="{FF2B5EF4-FFF2-40B4-BE49-F238E27FC236}">
                <a16:creationId xmlns:a16="http://schemas.microsoft.com/office/drawing/2014/main" id="{7E6226E1-937F-1121-C852-9D34159EFBC2}"/>
              </a:ext>
            </a:extLst>
          </p:cNvPr>
          <p:cNvSpPr>
            <a:spLocks noGrp="1"/>
          </p:cNvSpPr>
          <p:nvPr>
            <p:ph type="subTitle" idx="1"/>
          </p:nvPr>
        </p:nvSpPr>
        <p:spPr/>
        <p:txBody>
          <a:bodyPr/>
          <a:lstStyle/>
          <a:p>
            <a:r>
              <a:rPr lang="en-IN" dirty="0"/>
              <a:t>Learning Management System</a:t>
            </a:r>
          </a:p>
        </p:txBody>
      </p:sp>
      <p:sp>
        <p:nvSpPr>
          <p:cNvPr id="5" name="TextBox 4">
            <a:extLst>
              <a:ext uri="{FF2B5EF4-FFF2-40B4-BE49-F238E27FC236}">
                <a16:creationId xmlns:a16="http://schemas.microsoft.com/office/drawing/2014/main" id="{A08DCFEE-6D00-BB17-93C9-2AA953DC948B}"/>
              </a:ext>
            </a:extLst>
          </p:cNvPr>
          <p:cNvSpPr txBox="1"/>
          <p:nvPr/>
        </p:nvSpPr>
        <p:spPr>
          <a:xfrm>
            <a:off x="8436077" y="5860026"/>
            <a:ext cx="1849930" cy="923330"/>
          </a:xfrm>
          <a:prstGeom prst="rect">
            <a:avLst/>
          </a:prstGeom>
          <a:noFill/>
        </p:spPr>
        <p:txBody>
          <a:bodyPr wrap="none" rtlCol="0">
            <a:spAutoFit/>
          </a:bodyPr>
          <a:lstStyle/>
          <a:p>
            <a:r>
              <a:rPr lang="en-IN" dirty="0"/>
              <a:t>P.PRABHUDAYA</a:t>
            </a:r>
          </a:p>
          <a:p>
            <a:r>
              <a:rPr lang="en-IN" dirty="0"/>
              <a:t>V.PRASAD</a:t>
            </a:r>
          </a:p>
          <a:p>
            <a:r>
              <a:rPr lang="en-IN" dirty="0"/>
              <a:t>P.SAI RAM</a:t>
            </a:r>
          </a:p>
        </p:txBody>
      </p:sp>
    </p:spTree>
    <p:extLst>
      <p:ext uri="{BB962C8B-B14F-4D97-AF65-F5344CB8AC3E}">
        <p14:creationId xmlns:p14="http://schemas.microsoft.com/office/powerpoint/2010/main" val="2788267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645230-C565-2CC4-8085-F0A5E2784B13}"/>
              </a:ext>
            </a:extLst>
          </p:cNvPr>
          <p:cNvSpPr txBox="1"/>
          <p:nvPr/>
        </p:nvSpPr>
        <p:spPr>
          <a:xfrm>
            <a:off x="3901440" y="2814320"/>
            <a:ext cx="4389120" cy="769441"/>
          </a:xfrm>
          <a:prstGeom prst="rect">
            <a:avLst/>
          </a:prstGeom>
          <a:noFill/>
        </p:spPr>
        <p:txBody>
          <a:bodyPr wrap="square" rtlCol="0">
            <a:spAutoFit/>
          </a:bodyPr>
          <a:lstStyle/>
          <a:p>
            <a:r>
              <a:rPr lang="en-US" sz="4400" dirty="0"/>
              <a:t>UML DIAGRAMS</a:t>
            </a:r>
            <a:endParaRPr lang="en-IN" sz="4400" dirty="0"/>
          </a:p>
        </p:txBody>
      </p:sp>
    </p:spTree>
    <p:extLst>
      <p:ext uri="{BB962C8B-B14F-4D97-AF65-F5344CB8AC3E}">
        <p14:creationId xmlns:p14="http://schemas.microsoft.com/office/powerpoint/2010/main" val="93594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F5BBF-FC81-9073-C97E-C91645F0C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10" y="822632"/>
            <a:ext cx="10380570" cy="5232400"/>
          </a:xfrm>
          <a:prstGeom prst="rect">
            <a:avLst/>
          </a:prstGeom>
        </p:spPr>
      </p:pic>
      <p:sp>
        <p:nvSpPr>
          <p:cNvPr id="4" name="TextBox 3">
            <a:extLst>
              <a:ext uri="{FF2B5EF4-FFF2-40B4-BE49-F238E27FC236}">
                <a16:creationId xmlns:a16="http://schemas.microsoft.com/office/drawing/2014/main" id="{A866805A-5E83-8F2B-2400-861E2E4E610B}"/>
              </a:ext>
            </a:extLst>
          </p:cNvPr>
          <p:cNvSpPr txBox="1"/>
          <p:nvPr/>
        </p:nvSpPr>
        <p:spPr>
          <a:xfrm>
            <a:off x="599440" y="609600"/>
            <a:ext cx="3838288" cy="523220"/>
          </a:xfrm>
          <a:prstGeom prst="rect">
            <a:avLst/>
          </a:prstGeom>
          <a:noFill/>
        </p:spPr>
        <p:txBody>
          <a:bodyPr wrap="square" rtlCol="0">
            <a:spAutoFit/>
          </a:bodyPr>
          <a:lstStyle/>
          <a:p>
            <a:r>
              <a:rPr lang="en-US" sz="2800" dirty="0"/>
              <a:t>USE CASE DIAGRAM</a:t>
            </a:r>
            <a:endParaRPr lang="en-IN" sz="2800" dirty="0"/>
          </a:p>
        </p:txBody>
      </p:sp>
    </p:spTree>
    <p:extLst>
      <p:ext uri="{BB962C8B-B14F-4D97-AF65-F5344CB8AC3E}">
        <p14:creationId xmlns:p14="http://schemas.microsoft.com/office/powerpoint/2010/main" val="392337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385A5D-A258-80EA-CF32-EED929C33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520" y="812800"/>
            <a:ext cx="6440959" cy="5313680"/>
          </a:xfrm>
          <a:prstGeom prst="rect">
            <a:avLst/>
          </a:prstGeom>
        </p:spPr>
      </p:pic>
      <p:sp>
        <p:nvSpPr>
          <p:cNvPr id="5" name="TextBox 4">
            <a:extLst>
              <a:ext uri="{FF2B5EF4-FFF2-40B4-BE49-F238E27FC236}">
                <a16:creationId xmlns:a16="http://schemas.microsoft.com/office/drawing/2014/main" id="{1FB0EB25-83D4-3964-5CCF-660EDBD24273}"/>
              </a:ext>
            </a:extLst>
          </p:cNvPr>
          <p:cNvSpPr txBox="1"/>
          <p:nvPr/>
        </p:nvSpPr>
        <p:spPr>
          <a:xfrm>
            <a:off x="1107440" y="1127760"/>
            <a:ext cx="2983497" cy="523220"/>
          </a:xfrm>
          <a:prstGeom prst="rect">
            <a:avLst/>
          </a:prstGeom>
          <a:noFill/>
        </p:spPr>
        <p:txBody>
          <a:bodyPr wrap="square" rtlCol="0">
            <a:spAutoFit/>
          </a:bodyPr>
          <a:lstStyle/>
          <a:p>
            <a:r>
              <a:rPr lang="en-US" sz="2800" dirty="0"/>
              <a:t>CLASS DIAGRAM</a:t>
            </a:r>
            <a:endParaRPr lang="en-IN" sz="2800" dirty="0"/>
          </a:p>
        </p:txBody>
      </p:sp>
      <p:pic>
        <p:nvPicPr>
          <p:cNvPr id="2" name="Picture 1">
            <a:extLst>
              <a:ext uri="{FF2B5EF4-FFF2-40B4-BE49-F238E27FC236}">
                <a16:creationId xmlns:a16="http://schemas.microsoft.com/office/drawing/2014/main" id="{3AE6CCA9-1A2F-E204-F256-3F27648D0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59" y="691208"/>
            <a:ext cx="10561320" cy="5425440"/>
          </a:xfrm>
          <a:prstGeom prst="rect">
            <a:avLst/>
          </a:prstGeom>
        </p:spPr>
      </p:pic>
      <p:sp>
        <p:nvSpPr>
          <p:cNvPr id="3" name="TextBox 2">
            <a:extLst>
              <a:ext uri="{FF2B5EF4-FFF2-40B4-BE49-F238E27FC236}">
                <a16:creationId xmlns:a16="http://schemas.microsoft.com/office/drawing/2014/main" id="{6761B71A-3E92-7340-22D6-A6DC866A0738}"/>
              </a:ext>
            </a:extLst>
          </p:cNvPr>
          <p:cNvSpPr txBox="1"/>
          <p:nvPr/>
        </p:nvSpPr>
        <p:spPr>
          <a:xfrm>
            <a:off x="884904" y="812800"/>
            <a:ext cx="2669320" cy="461665"/>
          </a:xfrm>
          <a:prstGeom prst="rect">
            <a:avLst/>
          </a:prstGeom>
          <a:noFill/>
        </p:spPr>
        <p:txBody>
          <a:bodyPr wrap="none" rtlCol="0">
            <a:spAutoFit/>
          </a:bodyPr>
          <a:lstStyle/>
          <a:p>
            <a:r>
              <a:rPr lang="en-US" sz="2400" b="1" dirty="0"/>
              <a:t>CLASS DIAGRAM</a:t>
            </a:r>
            <a:endParaRPr lang="en-IN" sz="2400" b="1" dirty="0"/>
          </a:p>
        </p:txBody>
      </p:sp>
    </p:spTree>
    <p:extLst>
      <p:ext uri="{BB962C8B-B14F-4D97-AF65-F5344CB8AC3E}">
        <p14:creationId xmlns:p14="http://schemas.microsoft.com/office/powerpoint/2010/main" val="274456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A1FC38-21D2-CF9C-7EF1-02058F0B6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65" y="747253"/>
            <a:ext cx="10894141" cy="5437238"/>
          </a:xfrm>
          <a:prstGeom prst="rect">
            <a:avLst/>
          </a:prstGeom>
        </p:spPr>
      </p:pic>
      <p:sp>
        <p:nvSpPr>
          <p:cNvPr id="3" name="TextBox 2">
            <a:extLst>
              <a:ext uri="{FF2B5EF4-FFF2-40B4-BE49-F238E27FC236}">
                <a16:creationId xmlns:a16="http://schemas.microsoft.com/office/drawing/2014/main" id="{3052A88F-3E33-395C-AB6C-EB51B36563B6}"/>
              </a:ext>
            </a:extLst>
          </p:cNvPr>
          <p:cNvSpPr txBox="1"/>
          <p:nvPr/>
        </p:nvSpPr>
        <p:spPr>
          <a:xfrm>
            <a:off x="865239" y="747253"/>
            <a:ext cx="3233578" cy="461665"/>
          </a:xfrm>
          <a:prstGeom prst="rect">
            <a:avLst/>
          </a:prstGeom>
          <a:noFill/>
        </p:spPr>
        <p:txBody>
          <a:bodyPr wrap="none" rtlCol="0">
            <a:spAutoFit/>
          </a:bodyPr>
          <a:lstStyle/>
          <a:p>
            <a:r>
              <a:rPr lang="en-US" sz="2400" b="1" dirty="0"/>
              <a:t>ACTIVITY DIAGRAM</a:t>
            </a:r>
            <a:endParaRPr lang="en-IN" sz="2400" b="1" dirty="0"/>
          </a:p>
        </p:txBody>
      </p:sp>
    </p:spTree>
    <p:extLst>
      <p:ext uri="{BB962C8B-B14F-4D97-AF65-F5344CB8AC3E}">
        <p14:creationId xmlns:p14="http://schemas.microsoft.com/office/powerpoint/2010/main" val="2207768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F729B6-479D-972B-5755-9F47F4039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6" y="630491"/>
            <a:ext cx="10815483" cy="5597018"/>
          </a:xfrm>
          <a:prstGeom prst="rect">
            <a:avLst/>
          </a:prstGeom>
        </p:spPr>
      </p:pic>
      <p:sp>
        <p:nvSpPr>
          <p:cNvPr id="6" name="TextBox 5">
            <a:extLst>
              <a:ext uri="{FF2B5EF4-FFF2-40B4-BE49-F238E27FC236}">
                <a16:creationId xmlns:a16="http://schemas.microsoft.com/office/drawing/2014/main" id="{0ABA899D-0CDD-FBC5-8F1F-A24BB0CE685E}"/>
              </a:ext>
            </a:extLst>
          </p:cNvPr>
          <p:cNvSpPr txBox="1"/>
          <p:nvPr/>
        </p:nvSpPr>
        <p:spPr>
          <a:xfrm>
            <a:off x="872450" y="803295"/>
            <a:ext cx="2570480" cy="523220"/>
          </a:xfrm>
          <a:prstGeom prst="rect">
            <a:avLst/>
          </a:prstGeom>
          <a:noFill/>
        </p:spPr>
        <p:txBody>
          <a:bodyPr wrap="square" rtlCol="0">
            <a:spAutoFit/>
          </a:bodyPr>
          <a:lstStyle/>
          <a:p>
            <a:r>
              <a:rPr lang="en-US" sz="2800" dirty="0"/>
              <a:t>ER DIAGRAM</a:t>
            </a:r>
            <a:endParaRPr lang="en-IN" sz="2800" dirty="0"/>
          </a:p>
        </p:txBody>
      </p:sp>
    </p:spTree>
    <p:extLst>
      <p:ext uri="{BB962C8B-B14F-4D97-AF65-F5344CB8AC3E}">
        <p14:creationId xmlns:p14="http://schemas.microsoft.com/office/powerpoint/2010/main" val="201977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20F09-5C5A-3C0D-4257-8BB310CB4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97" y="1087121"/>
            <a:ext cx="10913805" cy="5171912"/>
          </a:xfrm>
          <a:prstGeom prst="rect">
            <a:avLst/>
          </a:prstGeom>
        </p:spPr>
      </p:pic>
      <p:sp>
        <p:nvSpPr>
          <p:cNvPr id="4" name="TextBox 3">
            <a:extLst>
              <a:ext uri="{FF2B5EF4-FFF2-40B4-BE49-F238E27FC236}">
                <a16:creationId xmlns:a16="http://schemas.microsoft.com/office/drawing/2014/main" id="{0DBAE2AC-4650-F0E0-C856-01BAA7AF0748}"/>
              </a:ext>
            </a:extLst>
          </p:cNvPr>
          <p:cNvSpPr txBox="1"/>
          <p:nvPr/>
        </p:nvSpPr>
        <p:spPr>
          <a:xfrm>
            <a:off x="791825" y="598968"/>
            <a:ext cx="3911600" cy="523220"/>
          </a:xfrm>
          <a:prstGeom prst="rect">
            <a:avLst/>
          </a:prstGeom>
          <a:noFill/>
        </p:spPr>
        <p:txBody>
          <a:bodyPr wrap="square" rtlCol="0">
            <a:spAutoFit/>
          </a:bodyPr>
          <a:lstStyle/>
          <a:p>
            <a:r>
              <a:rPr lang="en-US" sz="2800" dirty="0"/>
              <a:t>SEQUENCE DIAGRAM</a:t>
            </a:r>
            <a:endParaRPr lang="en-IN" sz="2800" dirty="0"/>
          </a:p>
        </p:txBody>
      </p:sp>
    </p:spTree>
    <p:extLst>
      <p:ext uri="{BB962C8B-B14F-4D97-AF65-F5344CB8AC3E}">
        <p14:creationId xmlns:p14="http://schemas.microsoft.com/office/powerpoint/2010/main" val="1427072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1C68CFC-3C08-432D-535A-16EE5DCC1A3A}"/>
              </a:ext>
            </a:extLst>
          </p:cNvPr>
          <p:cNvGraphicFramePr>
            <a:graphicFrameLocks noGrp="1"/>
          </p:cNvGraphicFramePr>
          <p:nvPr>
            <p:extLst>
              <p:ext uri="{D42A27DB-BD31-4B8C-83A1-F6EECF244321}">
                <p14:modId xmlns:p14="http://schemas.microsoft.com/office/powerpoint/2010/main" val="2592854558"/>
              </p:ext>
            </p:extLst>
          </p:nvPr>
        </p:nvGraphicFramePr>
        <p:xfrm>
          <a:off x="919840" y="1478094"/>
          <a:ext cx="8127999" cy="222504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1516370855"/>
                    </a:ext>
                  </a:extLst>
                </a:gridCol>
                <a:gridCol w="2709333">
                  <a:extLst>
                    <a:ext uri="{9D8B030D-6E8A-4147-A177-3AD203B41FA5}">
                      <a16:colId xmlns:a16="http://schemas.microsoft.com/office/drawing/2014/main" val="1707850179"/>
                    </a:ext>
                  </a:extLst>
                </a:gridCol>
                <a:gridCol w="2709333">
                  <a:extLst>
                    <a:ext uri="{9D8B030D-6E8A-4147-A177-3AD203B41FA5}">
                      <a16:colId xmlns:a16="http://schemas.microsoft.com/office/drawing/2014/main" val="380581809"/>
                    </a:ext>
                  </a:extLst>
                </a:gridCol>
              </a:tblGrid>
              <a:tr h="301953">
                <a:tc>
                  <a:txBody>
                    <a:bodyPr/>
                    <a:lstStyle/>
                    <a:p>
                      <a:r>
                        <a:rPr lang="en-US" dirty="0"/>
                        <a:t>Columns</a:t>
                      </a:r>
                      <a:endParaRPr lang="en-IN" dirty="0"/>
                    </a:p>
                  </a:txBody>
                  <a:tcPr/>
                </a:tc>
                <a:tc>
                  <a:txBody>
                    <a:bodyPr/>
                    <a:lstStyle/>
                    <a:p>
                      <a:r>
                        <a:rPr lang="en-US" dirty="0"/>
                        <a:t>Type</a:t>
                      </a:r>
                      <a:endParaRPr lang="en-IN" dirty="0"/>
                    </a:p>
                  </a:txBody>
                  <a:tcPr/>
                </a:tc>
                <a:tc>
                  <a:txBody>
                    <a:bodyPr/>
                    <a:lstStyle/>
                    <a:p>
                      <a:r>
                        <a:rPr lang="en-US" dirty="0"/>
                        <a:t>Constraints</a:t>
                      </a:r>
                      <a:endParaRPr lang="en-IN" dirty="0"/>
                    </a:p>
                  </a:txBody>
                  <a:tcPr/>
                </a:tc>
                <a:extLst>
                  <a:ext uri="{0D108BD9-81ED-4DB2-BD59-A6C34878D82A}">
                    <a16:rowId xmlns:a16="http://schemas.microsoft.com/office/drawing/2014/main" val="5137929"/>
                  </a:ext>
                </a:extLst>
              </a:tr>
              <a:tr h="327349">
                <a:tc>
                  <a:txBody>
                    <a:bodyPr/>
                    <a:lstStyle/>
                    <a:p>
                      <a:r>
                        <a:rPr lang="en-US" dirty="0"/>
                        <a:t>User-id</a:t>
                      </a:r>
                      <a:endParaRPr lang="en-IN" dirty="0"/>
                    </a:p>
                  </a:txBody>
                  <a:tcPr/>
                </a:tc>
                <a:tc>
                  <a:txBody>
                    <a:bodyPr/>
                    <a:lstStyle/>
                    <a:p>
                      <a:r>
                        <a:rPr lang="en-US" sz="2000" dirty="0"/>
                        <a:t>NUMBER</a:t>
                      </a:r>
                      <a:endParaRPr lang="en-IN" sz="2000" dirty="0"/>
                    </a:p>
                  </a:txBody>
                  <a:tcPr/>
                </a:tc>
                <a:tc>
                  <a:txBody>
                    <a:bodyPr/>
                    <a:lstStyle/>
                    <a:p>
                      <a:r>
                        <a:rPr lang="en-US" sz="1800" dirty="0"/>
                        <a:t>PRIMARY KEY</a:t>
                      </a:r>
                      <a:endParaRPr lang="en-IN" sz="1800" dirty="0"/>
                    </a:p>
                  </a:txBody>
                  <a:tcPr/>
                </a:tc>
                <a:extLst>
                  <a:ext uri="{0D108BD9-81ED-4DB2-BD59-A6C34878D82A}">
                    <a16:rowId xmlns:a16="http://schemas.microsoft.com/office/drawing/2014/main" val="1512789328"/>
                  </a:ext>
                </a:extLst>
              </a:tr>
              <a:tr h="327349">
                <a:tc>
                  <a:txBody>
                    <a:bodyPr/>
                    <a:lstStyle/>
                    <a:p>
                      <a:r>
                        <a:rPr lang="en-US" dirty="0"/>
                        <a:t>User-Name</a:t>
                      </a:r>
                      <a:endParaRPr lang="en-IN" dirty="0"/>
                    </a:p>
                  </a:txBody>
                  <a:tcPr/>
                </a:tc>
                <a:tc>
                  <a:txBody>
                    <a:bodyPr/>
                    <a:lstStyle/>
                    <a:p>
                      <a:r>
                        <a:rPr lang="en-US" dirty="0"/>
                        <a:t>VARCHAR2(20)</a:t>
                      </a:r>
                      <a:endParaRPr lang="en-IN" dirty="0"/>
                    </a:p>
                  </a:txBody>
                  <a:tcPr/>
                </a:tc>
                <a:tc>
                  <a:txBody>
                    <a:bodyPr/>
                    <a:lstStyle/>
                    <a:p>
                      <a:r>
                        <a:rPr lang="en-US" dirty="0"/>
                        <a:t>NOT NULL</a:t>
                      </a:r>
                      <a:endParaRPr lang="en-IN" dirty="0"/>
                    </a:p>
                  </a:txBody>
                  <a:tcPr/>
                </a:tc>
                <a:extLst>
                  <a:ext uri="{0D108BD9-81ED-4DB2-BD59-A6C34878D82A}">
                    <a16:rowId xmlns:a16="http://schemas.microsoft.com/office/drawing/2014/main" val="2330056396"/>
                  </a:ext>
                </a:extLst>
              </a:tr>
              <a:tr h="327349">
                <a:tc>
                  <a:txBody>
                    <a:bodyPr/>
                    <a:lstStyle/>
                    <a:p>
                      <a:r>
                        <a:rPr lang="en-US" dirty="0"/>
                        <a:t>Email</a:t>
                      </a:r>
                      <a:endParaRPr lang="en-IN" dirty="0"/>
                    </a:p>
                  </a:txBody>
                  <a:tcPr/>
                </a:tc>
                <a:tc>
                  <a:txBody>
                    <a:bodyPr/>
                    <a:lstStyle/>
                    <a:p>
                      <a:r>
                        <a:rPr lang="en-US" dirty="0"/>
                        <a:t>VARCHAR2(20)</a:t>
                      </a:r>
                      <a:endParaRPr lang="en-IN" dirty="0"/>
                    </a:p>
                  </a:txBody>
                  <a:tcPr/>
                </a:tc>
                <a:tc>
                  <a:txBody>
                    <a:bodyPr/>
                    <a:lstStyle/>
                    <a:p>
                      <a:r>
                        <a:rPr lang="en-US" dirty="0"/>
                        <a:t>NOT NULL</a:t>
                      </a:r>
                      <a:endParaRPr lang="en-IN" dirty="0"/>
                    </a:p>
                  </a:txBody>
                  <a:tcPr/>
                </a:tc>
                <a:extLst>
                  <a:ext uri="{0D108BD9-81ED-4DB2-BD59-A6C34878D82A}">
                    <a16:rowId xmlns:a16="http://schemas.microsoft.com/office/drawing/2014/main" val="594712934"/>
                  </a:ext>
                </a:extLst>
              </a:tr>
              <a:tr h="327349">
                <a:tc>
                  <a:txBody>
                    <a:bodyPr/>
                    <a:lstStyle/>
                    <a:p>
                      <a:r>
                        <a:rPr lang="en-US" dirty="0"/>
                        <a:t>Password</a:t>
                      </a:r>
                      <a:endParaRPr lang="en-IN" dirty="0"/>
                    </a:p>
                  </a:txBody>
                  <a:tcPr/>
                </a:tc>
                <a:tc>
                  <a:txBody>
                    <a:bodyPr/>
                    <a:lstStyle/>
                    <a:p>
                      <a:r>
                        <a:rPr lang="en-US" dirty="0"/>
                        <a:t>VARCHAR2(20)</a:t>
                      </a:r>
                      <a:endParaRPr lang="en-IN" dirty="0"/>
                    </a:p>
                  </a:txBody>
                  <a:tcPr/>
                </a:tc>
                <a:tc>
                  <a:txBody>
                    <a:bodyPr/>
                    <a:lstStyle/>
                    <a:p>
                      <a:r>
                        <a:rPr lang="en-US" dirty="0"/>
                        <a:t>NOT NULL</a:t>
                      </a:r>
                      <a:endParaRPr lang="en-IN" dirty="0"/>
                    </a:p>
                  </a:txBody>
                  <a:tcPr/>
                </a:tc>
                <a:extLst>
                  <a:ext uri="{0D108BD9-81ED-4DB2-BD59-A6C34878D82A}">
                    <a16:rowId xmlns:a16="http://schemas.microsoft.com/office/drawing/2014/main" val="1961287229"/>
                  </a:ext>
                </a:extLst>
              </a:tr>
              <a:tr h="327349">
                <a:tc>
                  <a:txBody>
                    <a:bodyPr/>
                    <a:lstStyle/>
                    <a:p>
                      <a:r>
                        <a:rPr lang="en-US" dirty="0"/>
                        <a:t>Gender</a:t>
                      </a:r>
                      <a:endParaRPr lang="en-IN" dirty="0"/>
                    </a:p>
                  </a:txBody>
                  <a:tcPr/>
                </a:tc>
                <a:tc>
                  <a:txBody>
                    <a:bodyPr/>
                    <a:lstStyle/>
                    <a:p>
                      <a:r>
                        <a:rPr lang="en-US" dirty="0"/>
                        <a:t>VARCHAR2(20)</a:t>
                      </a:r>
                      <a:endParaRPr lang="en-IN" dirty="0"/>
                    </a:p>
                  </a:txBody>
                  <a:tcPr/>
                </a:tc>
                <a:tc>
                  <a:txBody>
                    <a:bodyPr/>
                    <a:lstStyle/>
                    <a:p>
                      <a:r>
                        <a:rPr lang="en-US" dirty="0"/>
                        <a:t>NOT NULL</a:t>
                      </a:r>
                      <a:endParaRPr lang="en-IN" dirty="0"/>
                    </a:p>
                  </a:txBody>
                  <a:tcPr/>
                </a:tc>
                <a:extLst>
                  <a:ext uri="{0D108BD9-81ED-4DB2-BD59-A6C34878D82A}">
                    <a16:rowId xmlns:a16="http://schemas.microsoft.com/office/drawing/2014/main" val="3335026944"/>
                  </a:ext>
                </a:extLst>
              </a:tr>
            </a:tbl>
          </a:graphicData>
        </a:graphic>
      </p:graphicFrame>
      <p:sp>
        <p:nvSpPr>
          <p:cNvPr id="3" name="TextBox 2">
            <a:extLst>
              <a:ext uri="{FF2B5EF4-FFF2-40B4-BE49-F238E27FC236}">
                <a16:creationId xmlns:a16="http://schemas.microsoft.com/office/drawing/2014/main" id="{4A213B49-6D7B-3394-2FF0-3E0303F1C654}"/>
              </a:ext>
            </a:extLst>
          </p:cNvPr>
          <p:cNvSpPr txBox="1"/>
          <p:nvPr/>
        </p:nvSpPr>
        <p:spPr>
          <a:xfrm>
            <a:off x="919840" y="1050222"/>
            <a:ext cx="1596014" cy="461665"/>
          </a:xfrm>
          <a:prstGeom prst="rect">
            <a:avLst/>
          </a:prstGeom>
          <a:noFill/>
        </p:spPr>
        <p:txBody>
          <a:bodyPr wrap="none" rtlCol="0">
            <a:spAutoFit/>
          </a:bodyPr>
          <a:lstStyle/>
          <a:p>
            <a:r>
              <a:rPr lang="en-US" sz="2400" b="1" dirty="0"/>
              <a:t>User Table</a:t>
            </a:r>
            <a:endParaRPr lang="en-IN" sz="2400" b="1" dirty="0"/>
          </a:p>
        </p:txBody>
      </p:sp>
      <p:graphicFrame>
        <p:nvGraphicFramePr>
          <p:cNvPr id="5" name="Table 4">
            <a:extLst>
              <a:ext uri="{FF2B5EF4-FFF2-40B4-BE49-F238E27FC236}">
                <a16:creationId xmlns:a16="http://schemas.microsoft.com/office/drawing/2014/main" id="{7E96C898-E05A-498C-2E06-300B9B737045}"/>
              </a:ext>
            </a:extLst>
          </p:cNvPr>
          <p:cNvGraphicFramePr>
            <a:graphicFrameLocks noGrp="1"/>
          </p:cNvGraphicFramePr>
          <p:nvPr>
            <p:extLst>
              <p:ext uri="{D42A27DB-BD31-4B8C-83A1-F6EECF244321}">
                <p14:modId xmlns:p14="http://schemas.microsoft.com/office/powerpoint/2010/main" val="572791914"/>
              </p:ext>
            </p:extLst>
          </p:nvPr>
        </p:nvGraphicFramePr>
        <p:xfrm>
          <a:off x="863600" y="4072466"/>
          <a:ext cx="8127999" cy="185420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3328151991"/>
                    </a:ext>
                  </a:extLst>
                </a:gridCol>
                <a:gridCol w="2709333">
                  <a:extLst>
                    <a:ext uri="{9D8B030D-6E8A-4147-A177-3AD203B41FA5}">
                      <a16:colId xmlns:a16="http://schemas.microsoft.com/office/drawing/2014/main" val="3677859898"/>
                    </a:ext>
                  </a:extLst>
                </a:gridCol>
                <a:gridCol w="2709333">
                  <a:extLst>
                    <a:ext uri="{9D8B030D-6E8A-4147-A177-3AD203B41FA5}">
                      <a16:colId xmlns:a16="http://schemas.microsoft.com/office/drawing/2014/main" val="2729661457"/>
                    </a:ext>
                  </a:extLst>
                </a:gridCol>
              </a:tblGrid>
              <a:tr h="370840">
                <a:tc>
                  <a:txBody>
                    <a:bodyPr/>
                    <a:lstStyle/>
                    <a:p>
                      <a:r>
                        <a:rPr lang="en-IN" dirty="0"/>
                        <a:t>Columns</a:t>
                      </a:r>
                    </a:p>
                  </a:txBody>
                  <a:tcPr/>
                </a:tc>
                <a:tc>
                  <a:txBody>
                    <a:bodyPr/>
                    <a:lstStyle/>
                    <a:p>
                      <a:r>
                        <a:rPr lang="en-IN" dirty="0"/>
                        <a:t>Type</a:t>
                      </a:r>
                    </a:p>
                  </a:txBody>
                  <a:tcPr/>
                </a:tc>
                <a:tc>
                  <a:txBody>
                    <a:bodyPr/>
                    <a:lstStyle/>
                    <a:p>
                      <a:r>
                        <a:rPr lang="en-IN" dirty="0"/>
                        <a:t>Constraints</a:t>
                      </a:r>
                    </a:p>
                  </a:txBody>
                  <a:tcPr/>
                </a:tc>
                <a:extLst>
                  <a:ext uri="{0D108BD9-81ED-4DB2-BD59-A6C34878D82A}">
                    <a16:rowId xmlns:a16="http://schemas.microsoft.com/office/drawing/2014/main" val="1267687830"/>
                  </a:ext>
                </a:extLst>
              </a:tr>
              <a:tr h="370840">
                <a:tc>
                  <a:txBody>
                    <a:bodyPr/>
                    <a:lstStyle/>
                    <a:p>
                      <a:r>
                        <a:rPr lang="en-IN" dirty="0"/>
                        <a:t>Course-Id</a:t>
                      </a:r>
                    </a:p>
                  </a:txBody>
                  <a:tcPr/>
                </a:tc>
                <a:tc>
                  <a:txBody>
                    <a:bodyPr/>
                    <a:lstStyle/>
                    <a:p>
                      <a:r>
                        <a:rPr lang="en-IN" dirty="0"/>
                        <a:t>CHAR(7)</a:t>
                      </a:r>
                    </a:p>
                  </a:txBody>
                  <a:tcPr/>
                </a:tc>
                <a:tc>
                  <a:txBody>
                    <a:bodyPr/>
                    <a:lstStyle/>
                    <a:p>
                      <a:r>
                        <a:rPr lang="en-IN" dirty="0"/>
                        <a:t>FOREIGN KEY</a:t>
                      </a:r>
                    </a:p>
                  </a:txBody>
                  <a:tcPr/>
                </a:tc>
                <a:extLst>
                  <a:ext uri="{0D108BD9-81ED-4DB2-BD59-A6C34878D82A}">
                    <a16:rowId xmlns:a16="http://schemas.microsoft.com/office/drawing/2014/main" val="3332154349"/>
                  </a:ext>
                </a:extLst>
              </a:tr>
              <a:tr h="370840">
                <a:tc>
                  <a:txBody>
                    <a:bodyPr/>
                    <a:lstStyle/>
                    <a:p>
                      <a:r>
                        <a:rPr lang="en-IN" dirty="0"/>
                        <a:t>Course-No</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3098727575"/>
                  </a:ext>
                </a:extLst>
              </a:tr>
              <a:tr h="370840">
                <a:tc>
                  <a:txBody>
                    <a:bodyPr/>
                    <a:lstStyle/>
                    <a:p>
                      <a:r>
                        <a:rPr lang="en-IN" dirty="0"/>
                        <a:t>Description</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4003926898"/>
                  </a:ext>
                </a:extLst>
              </a:tr>
              <a:tr h="370840">
                <a:tc>
                  <a:txBody>
                    <a:bodyPr/>
                    <a:lstStyle/>
                    <a:p>
                      <a:r>
                        <a:rPr lang="en-IN" dirty="0"/>
                        <a:t>Total-syllabus</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3335488165"/>
                  </a:ext>
                </a:extLst>
              </a:tr>
            </a:tbl>
          </a:graphicData>
        </a:graphic>
      </p:graphicFrame>
      <p:sp>
        <p:nvSpPr>
          <p:cNvPr id="6" name="TextBox 5">
            <a:extLst>
              <a:ext uri="{FF2B5EF4-FFF2-40B4-BE49-F238E27FC236}">
                <a16:creationId xmlns:a16="http://schemas.microsoft.com/office/drawing/2014/main" id="{8F15AB92-2083-678A-59C9-B7E8EE4F05BD}"/>
              </a:ext>
            </a:extLst>
          </p:cNvPr>
          <p:cNvSpPr txBox="1"/>
          <p:nvPr/>
        </p:nvSpPr>
        <p:spPr>
          <a:xfrm>
            <a:off x="863600" y="3703134"/>
            <a:ext cx="1905843" cy="461665"/>
          </a:xfrm>
          <a:prstGeom prst="rect">
            <a:avLst/>
          </a:prstGeom>
          <a:noFill/>
        </p:spPr>
        <p:txBody>
          <a:bodyPr wrap="none" rtlCol="0">
            <a:spAutoFit/>
          </a:bodyPr>
          <a:lstStyle/>
          <a:p>
            <a:r>
              <a:rPr lang="en-IN" sz="2400" b="1" dirty="0"/>
              <a:t>Course Table</a:t>
            </a:r>
          </a:p>
        </p:txBody>
      </p:sp>
      <p:sp>
        <p:nvSpPr>
          <p:cNvPr id="7" name="TextBox 6">
            <a:extLst>
              <a:ext uri="{FF2B5EF4-FFF2-40B4-BE49-F238E27FC236}">
                <a16:creationId xmlns:a16="http://schemas.microsoft.com/office/drawing/2014/main" id="{E2F27B67-A39E-6EB8-B343-546FFAE353C5}"/>
              </a:ext>
            </a:extLst>
          </p:cNvPr>
          <p:cNvSpPr txBox="1"/>
          <p:nvPr/>
        </p:nvSpPr>
        <p:spPr>
          <a:xfrm>
            <a:off x="4307840" y="608168"/>
            <a:ext cx="3398879" cy="646331"/>
          </a:xfrm>
          <a:prstGeom prst="rect">
            <a:avLst/>
          </a:prstGeom>
          <a:noFill/>
        </p:spPr>
        <p:txBody>
          <a:bodyPr wrap="none" rtlCol="0">
            <a:spAutoFit/>
          </a:bodyPr>
          <a:lstStyle/>
          <a:p>
            <a:r>
              <a:rPr lang="en-IN" sz="3600" b="1" dirty="0"/>
              <a:t>Database Tables</a:t>
            </a:r>
          </a:p>
        </p:txBody>
      </p:sp>
    </p:spTree>
    <p:extLst>
      <p:ext uri="{BB962C8B-B14F-4D97-AF65-F5344CB8AC3E}">
        <p14:creationId xmlns:p14="http://schemas.microsoft.com/office/powerpoint/2010/main" val="2335165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F47D03F-857B-2519-72AC-31105AC491D1}"/>
              </a:ext>
            </a:extLst>
          </p:cNvPr>
          <p:cNvGraphicFramePr>
            <a:graphicFrameLocks noGrp="1"/>
          </p:cNvGraphicFramePr>
          <p:nvPr>
            <p:extLst>
              <p:ext uri="{D42A27DB-BD31-4B8C-83A1-F6EECF244321}">
                <p14:modId xmlns:p14="http://schemas.microsoft.com/office/powerpoint/2010/main" val="28683116"/>
              </p:ext>
            </p:extLst>
          </p:nvPr>
        </p:nvGraphicFramePr>
        <p:xfrm>
          <a:off x="2032000" y="1945640"/>
          <a:ext cx="8127999" cy="296672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2712592011"/>
                    </a:ext>
                  </a:extLst>
                </a:gridCol>
                <a:gridCol w="2709333">
                  <a:extLst>
                    <a:ext uri="{9D8B030D-6E8A-4147-A177-3AD203B41FA5}">
                      <a16:colId xmlns:a16="http://schemas.microsoft.com/office/drawing/2014/main" val="1741984902"/>
                    </a:ext>
                  </a:extLst>
                </a:gridCol>
                <a:gridCol w="2709333">
                  <a:extLst>
                    <a:ext uri="{9D8B030D-6E8A-4147-A177-3AD203B41FA5}">
                      <a16:colId xmlns:a16="http://schemas.microsoft.com/office/drawing/2014/main" val="1651791336"/>
                    </a:ext>
                  </a:extLst>
                </a:gridCol>
              </a:tblGrid>
              <a:tr h="370840">
                <a:tc>
                  <a:txBody>
                    <a:bodyPr/>
                    <a:lstStyle/>
                    <a:p>
                      <a:r>
                        <a:rPr lang="en-US" dirty="0"/>
                        <a:t>Columns</a:t>
                      </a:r>
                      <a:endParaRPr lang="en-IN" dirty="0"/>
                    </a:p>
                  </a:txBody>
                  <a:tcPr/>
                </a:tc>
                <a:tc>
                  <a:txBody>
                    <a:bodyPr/>
                    <a:lstStyle/>
                    <a:p>
                      <a:r>
                        <a:rPr lang="en-US" dirty="0"/>
                        <a:t>Type</a:t>
                      </a:r>
                      <a:endParaRPr lang="en-IN" dirty="0"/>
                    </a:p>
                  </a:txBody>
                  <a:tcPr/>
                </a:tc>
                <a:tc>
                  <a:txBody>
                    <a:bodyPr/>
                    <a:lstStyle/>
                    <a:p>
                      <a:r>
                        <a:rPr lang="en-US" dirty="0"/>
                        <a:t>Constraints</a:t>
                      </a:r>
                      <a:endParaRPr lang="en-IN" dirty="0"/>
                    </a:p>
                  </a:txBody>
                  <a:tcPr/>
                </a:tc>
                <a:extLst>
                  <a:ext uri="{0D108BD9-81ED-4DB2-BD59-A6C34878D82A}">
                    <a16:rowId xmlns:a16="http://schemas.microsoft.com/office/drawing/2014/main" val="3138421174"/>
                  </a:ext>
                </a:extLst>
              </a:tr>
              <a:tr h="370840">
                <a:tc>
                  <a:txBody>
                    <a:bodyPr/>
                    <a:lstStyle/>
                    <a:p>
                      <a:r>
                        <a:rPr lang="en-US" dirty="0"/>
                        <a:t>User-id</a:t>
                      </a:r>
                      <a:endParaRPr lang="en-IN" dirty="0"/>
                    </a:p>
                  </a:txBody>
                  <a:tcPr/>
                </a:tc>
                <a:tc>
                  <a:txBody>
                    <a:bodyPr/>
                    <a:lstStyle/>
                    <a:p>
                      <a:r>
                        <a:rPr lang="en-IN" dirty="0"/>
                        <a:t>CHAR(10)</a:t>
                      </a:r>
                    </a:p>
                  </a:txBody>
                  <a:tcPr/>
                </a:tc>
                <a:tc>
                  <a:txBody>
                    <a:bodyPr/>
                    <a:lstStyle/>
                    <a:p>
                      <a:r>
                        <a:rPr lang="en-IN" dirty="0"/>
                        <a:t>FOREIGN KEY</a:t>
                      </a:r>
                    </a:p>
                  </a:txBody>
                  <a:tcPr/>
                </a:tc>
                <a:extLst>
                  <a:ext uri="{0D108BD9-81ED-4DB2-BD59-A6C34878D82A}">
                    <a16:rowId xmlns:a16="http://schemas.microsoft.com/office/drawing/2014/main" val="1745230096"/>
                  </a:ext>
                </a:extLst>
              </a:tr>
              <a:tr h="370840">
                <a:tc>
                  <a:txBody>
                    <a:bodyPr/>
                    <a:lstStyle/>
                    <a:p>
                      <a:r>
                        <a:rPr lang="en-US" dirty="0"/>
                        <a:t>User-Name</a:t>
                      </a:r>
                      <a:endParaRPr lang="en-IN" dirty="0"/>
                    </a:p>
                  </a:txBody>
                  <a:tcPr/>
                </a:tc>
                <a:tc>
                  <a:txBody>
                    <a:bodyPr/>
                    <a:lstStyle/>
                    <a:p>
                      <a:r>
                        <a:rPr lang="en-IN" dirty="0"/>
                        <a:t>VARCHAR2(20)</a:t>
                      </a:r>
                    </a:p>
                  </a:txBody>
                  <a:tcPr/>
                </a:tc>
                <a:tc>
                  <a:txBody>
                    <a:bodyPr/>
                    <a:lstStyle/>
                    <a:p>
                      <a:r>
                        <a:rPr lang="en-IN" dirty="0"/>
                        <a:t>NOT NULL</a:t>
                      </a:r>
                    </a:p>
                  </a:txBody>
                  <a:tcPr/>
                </a:tc>
                <a:extLst>
                  <a:ext uri="{0D108BD9-81ED-4DB2-BD59-A6C34878D82A}">
                    <a16:rowId xmlns:a16="http://schemas.microsoft.com/office/drawing/2014/main" val="251755352"/>
                  </a:ext>
                </a:extLst>
              </a:tr>
              <a:tr h="370840">
                <a:tc>
                  <a:txBody>
                    <a:bodyPr/>
                    <a:lstStyle/>
                    <a:p>
                      <a:r>
                        <a:rPr lang="en-US" dirty="0"/>
                        <a:t>Password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VARCHAR2(20)</a:t>
                      </a:r>
                    </a:p>
                  </a:txBody>
                  <a:tcPr/>
                </a:tc>
                <a:tc>
                  <a:txBody>
                    <a:bodyPr/>
                    <a:lstStyle/>
                    <a:p>
                      <a:r>
                        <a:rPr lang="en-IN" dirty="0"/>
                        <a:t>NOT NULL</a:t>
                      </a:r>
                    </a:p>
                  </a:txBody>
                  <a:tcPr/>
                </a:tc>
                <a:extLst>
                  <a:ext uri="{0D108BD9-81ED-4DB2-BD59-A6C34878D82A}">
                    <a16:rowId xmlns:a16="http://schemas.microsoft.com/office/drawing/2014/main" val="3476279981"/>
                  </a:ext>
                </a:extLst>
              </a:tr>
              <a:tr h="370840">
                <a:tc>
                  <a:txBody>
                    <a:bodyPr/>
                    <a:lstStyle/>
                    <a:p>
                      <a:r>
                        <a:rPr lang="en-US" dirty="0"/>
                        <a:t>Role</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CHAR(10)</a:t>
                      </a:r>
                    </a:p>
                  </a:txBody>
                  <a:tcPr/>
                </a:tc>
                <a:tc>
                  <a:txBody>
                    <a:bodyPr/>
                    <a:lstStyle/>
                    <a:p>
                      <a:r>
                        <a:rPr lang="en-IN" dirty="0"/>
                        <a:t>NOT NULL</a:t>
                      </a:r>
                    </a:p>
                  </a:txBody>
                  <a:tcPr/>
                </a:tc>
                <a:extLst>
                  <a:ext uri="{0D108BD9-81ED-4DB2-BD59-A6C34878D82A}">
                    <a16:rowId xmlns:a16="http://schemas.microsoft.com/office/drawing/2014/main" val="3101185032"/>
                  </a:ext>
                </a:extLst>
              </a:tr>
              <a:tr h="370840">
                <a:tc>
                  <a:txBody>
                    <a:bodyPr/>
                    <a:lstStyle/>
                    <a:p>
                      <a:r>
                        <a:rPr lang="en-US" dirty="0"/>
                        <a:t>Gender</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VARCHAR2(20)</a:t>
                      </a:r>
                    </a:p>
                  </a:txBody>
                  <a:tcPr/>
                </a:tc>
                <a:tc>
                  <a:txBody>
                    <a:bodyPr/>
                    <a:lstStyle/>
                    <a:p>
                      <a:r>
                        <a:rPr lang="en-IN" dirty="0"/>
                        <a:t>NOT NULL</a:t>
                      </a:r>
                    </a:p>
                  </a:txBody>
                  <a:tcPr/>
                </a:tc>
                <a:extLst>
                  <a:ext uri="{0D108BD9-81ED-4DB2-BD59-A6C34878D82A}">
                    <a16:rowId xmlns:a16="http://schemas.microsoft.com/office/drawing/2014/main" val="528678863"/>
                  </a:ext>
                </a:extLst>
              </a:tr>
              <a:tr h="370840">
                <a:tc>
                  <a:txBody>
                    <a:bodyPr/>
                    <a:lstStyle/>
                    <a:p>
                      <a:r>
                        <a:rPr lang="en-US" dirty="0"/>
                        <a:t>Phone Number</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CHAR(10)</a:t>
                      </a:r>
                    </a:p>
                  </a:txBody>
                  <a:tcPr/>
                </a:tc>
                <a:tc>
                  <a:txBody>
                    <a:bodyPr/>
                    <a:lstStyle/>
                    <a:p>
                      <a:r>
                        <a:rPr lang="en-IN" dirty="0"/>
                        <a:t>NOT NULL</a:t>
                      </a:r>
                    </a:p>
                  </a:txBody>
                  <a:tcPr/>
                </a:tc>
                <a:extLst>
                  <a:ext uri="{0D108BD9-81ED-4DB2-BD59-A6C34878D82A}">
                    <a16:rowId xmlns:a16="http://schemas.microsoft.com/office/drawing/2014/main" val="3887154098"/>
                  </a:ext>
                </a:extLst>
              </a:tr>
              <a:tr h="370840">
                <a:tc>
                  <a:txBody>
                    <a:bodyPr/>
                    <a:lstStyle/>
                    <a:p>
                      <a:r>
                        <a:rPr lang="en-US" dirty="0"/>
                        <a:t>Email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VARCHAR2(20)</a:t>
                      </a:r>
                    </a:p>
                  </a:txBody>
                  <a:tcPr/>
                </a:tc>
                <a:tc>
                  <a:txBody>
                    <a:bodyPr/>
                    <a:lstStyle/>
                    <a:p>
                      <a:r>
                        <a:rPr lang="en-IN" dirty="0"/>
                        <a:t>NOT NULL</a:t>
                      </a:r>
                    </a:p>
                  </a:txBody>
                  <a:tcPr/>
                </a:tc>
                <a:extLst>
                  <a:ext uri="{0D108BD9-81ED-4DB2-BD59-A6C34878D82A}">
                    <a16:rowId xmlns:a16="http://schemas.microsoft.com/office/drawing/2014/main" val="3956550874"/>
                  </a:ext>
                </a:extLst>
              </a:tr>
            </a:tbl>
          </a:graphicData>
        </a:graphic>
      </p:graphicFrame>
      <p:sp>
        <p:nvSpPr>
          <p:cNvPr id="4" name="TextBox 3">
            <a:extLst>
              <a:ext uri="{FF2B5EF4-FFF2-40B4-BE49-F238E27FC236}">
                <a16:creationId xmlns:a16="http://schemas.microsoft.com/office/drawing/2014/main" id="{8E0D3F9E-E5F2-96EB-9897-B009B85FB1FD}"/>
              </a:ext>
            </a:extLst>
          </p:cNvPr>
          <p:cNvSpPr txBox="1"/>
          <p:nvPr/>
        </p:nvSpPr>
        <p:spPr>
          <a:xfrm>
            <a:off x="2123440" y="1391920"/>
            <a:ext cx="1987147" cy="461665"/>
          </a:xfrm>
          <a:prstGeom prst="rect">
            <a:avLst/>
          </a:prstGeom>
          <a:noFill/>
        </p:spPr>
        <p:txBody>
          <a:bodyPr wrap="none" rtlCol="0">
            <a:spAutoFit/>
          </a:bodyPr>
          <a:lstStyle/>
          <a:p>
            <a:r>
              <a:rPr lang="en-IN" sz="2400" b="1" dirty="0"/>
              <a:t>Student Table</a:t>
            </a:r>
          </a:p>
        </p:txBody>
      </p:sp>
    </p:spTree>
    <p:extLst>
      <p:ext uri="{BB962C8B-B14F-4D97-AF65-F5344CB8AC3E}">
        <p14:creationId xmlns:p14="http://schemas.microsoft.com/office/powerpoint/2010/main" val="109411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036C2D3-6A97-21F4-4F8B-8F2FE32CCE88}"/>
              </a:ext>
            </a:extLst>
          </p:cNvPr>
          <p:cNvGraphicFramePr>
            <a:graphicFrameLocks noGrp="1"/>
          </p:cNvGraphicFramePr>
          <p:nvPr>
            <p:extLst>
              <p:ext uri="{D42A27DB-BD31-4B8C-83A1-F6EECF244321}">
                <p14:modId xmlns:p14="http://schemas.microsoft.com/office/powerpoint/2010/main" val="3852076194"/>
              </p:ext>
            </p:extLst>
          </p:nvPr>
        </p:nvGraphicFramePr>
        <p:xfrm>
          <a:off x="1259840" y="1076960"/>
          <a:ext cx="8981439" cy="2228430"/>
        </p:xfrm>
        <a:graphic>
          <a:graphicData uri="http://schemas.openxmlformats.org/drawingml/2006/table">
            <a:tbl>
              <a:tblPr firstRow="1" bandRow="1">
                <a:tableStyleId>{93296810-A885-4BE3-A3E7-6D5BEEA58F35}</a:tableStyleId>
              </a:tblPr>
              <a:tblGrid>
                <a:gridCol w="2993813">
                  <a:extLst>
                    <a:ext uri="{9D8B030D-6E8A-4147-A177-3AD203B41FA5}">
                      <a16:colId xmlns:a16="http://schemas.microsoft.com/office/drawing/2014/main" val="292316927"/>
                    </a:ext>
                  </a:extLst>
                </a:gridCol>
                <a:gridCol w="2993813">
                  <a:extLst>
                    <a:ext uri="{9D8B030D-6E8A-4147-A177-3AD203B41FA5}">
                      <a16:colId xmlns:a16="http://schemas.microsoft.com/office/drawing/2014/main" val="3524375288"/>
                    </a:ext>
                  </a:extLst>
                </a:gridCol>
                <a:gridCol w="2993813">
                  <a:extLst>
                    <a:ext uri="{9D8B030D-6E8A-4147-A177-3AD203B41FA5}">
                      <a16:colId xmlns:a16="http://schemas.microsoft.com/office/drawing/2014/main" val="3354124951"/>
                    </a:ext>
                  </a:extLst>
                </a:gridCol>
              </a:tblGrid>
              <a:tr h="372534">
                <a:tc>
                  <a:txBody>
                    <a:bodyPr/>
                    <a:lstStyle/>
                    <a:p>
                      <a:r>
                        <a:rPr lang="en-IN" dirty="0"/>
                        <a:t>Columns</a:t>
                      </a:r>
                    </a:p>
                  </a:txBody>
                  <a:tcPr/>
                </a:tc>
                <a:tc>
                  <a:txBody>
                    <a:bodyPr/>
                    <a:lstStyle/>
                    <a:p>
                      <a:r>
                        <a:rPr lang="en-IN" dirty="0"/>
                        <a:t>Type</a:t>
                      </a:r>
                    </a:p>
                  </a:txBody>
                  <a:tcPr/>
                </a:tc>
                <a:tc>
                  <a:txBody>
                    <a:bodyPr/>
                    <a:lstStyle/>
                    <a:p>
                      <a:r>
                        <a:rPr lang="en-IN" dirty="0"/>
                        <a:t>Constraints</a:t>
                      </a:r>
                    </a:p>
                  </a:txBody>
                  <a:tcPr/>
                </a:tc>
                <a:extLst>
                  <a:ext uri="{0D108BD9-81ED-4DB2-BD59-A6C34878D82A}">
                    <a16:rowId xmlns:a16="http://schemas.microsoft.com/office/drawing/2014/main" val="1824706906"/>
                  </a:ext>
                </a:extLst>
              </a:tr>
              <a:tr h="372534">
                <a:tc>
                  <a:txBody>
                    <a:bodyPr/>
                    <a:lstStyle/>
                    <a:p>
                      <a:r>
                        <a:rPr lang="en-IN" dirty="0"/>
                        <a:t>User-id</a:t>
                      </a:r>
                    </a:p>
                  </a:txBody>
                  <a:tcPr/>
                </a:tc>
                <a:tc>
                  <a:txBody>
                    <a:bodyPr/>
                    <a:lstStyle/>
                    <a:p>
                      <a:r>
                        <a:rPr lang="en-IN" dirty="0"/>
                        <a:t>CHAR(10)</a:t>
                      </a:r>
                    </a:p>
                  </a:txBody>
                  <a:tcPr/>
                </a:tc>
                <a:tc>
                  <a:txBody>
                    <a:bodyPr/>
                    <a:lstStyle/>
                    <a:p>
                      <a:r>
                        <a:rPr lang="en-IN" dirty="0"/>
                        <a:t>FOREIGN KEY</a:t>
                      </a:r>
                    </a:p>
                  </a:txBody>
                  <a:tcPr/>
                </a:tc>
                <a:extLst>
                  <a:ext uri="{0D108BD9-81ED-4DB2-BD59-A6C34878D82A}">
                    <a16:rowId xmlns:a16="http://schemas.microsoft.com/office/drawing/2014/main" val="2269314394"/>
                  </a:ext>
                </a:extLst>
              </a:tr>
              <a:tr h="0">
                <a:tc>
                  <a:txBody>
                    <a:bodyPr/>
                    <a:lstStyle/>
                    <a:p>
                      <a:r>
                        <a:rPr lang="en-IN" dirty="0"/>
                        <a:t>User-Name</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2648173155"/>
                  </a:ext>
                </a:extLst>
              </a:tr>
              <a:tr h="372534">
                <a:tc>
                  <a:txBody>
                    <a:bodyPr/>
                    <a:lstStyle/>
                    <a:p>
                      <a:r>
                        <a:rPr lang="en-IN" dirty="0"/>
                        <a:t>Phone Number</a:t>
                      </a:r>
                    </a:p>
                  </a:txBody>
                  <a:tcPr/>
                </a:tc>
                <a:tc>
                  <a:txBody>
                    <a:bodyPr/>
                    <a:lstStyle/>
                    <a:p>
                      <a:r>
                        <a:rPr lang="en-IN" dirty="0"/>
                        <a:t>CHAR(10)</a:t>
                      </a:r>
                    </a:p>
                  </a:txBody>
                  <a:tcPr/>
                </a:tc>
                <a:tc>
                  <a:txBody>
                    <a:bodyPr/>
                    <a:lstStyle/>
                    <a:p>
                      <a:r>
                        <a:rPr lang="en-IN" dirty="0"/>
                        <a:t>NN,CHECK(LENGTH(P)&lt;0)</a:t>
                      </a:r>
                    </a:p>
                  </a:txBody>
                  <a:tcPr/>
                </a:tc>
                <a:extLst>
                  <a:ext uri="{0D108BD9-81ED-4DB2-BD59-A6C34878D82A}">
                    <a16:rowId xmlns:a16="http://schemas.microsoft.com/office/drawing/2014/main" val="708192983"/>
                  </a:ext>
                </a:extLst>
              </a:tr>
              <a:tr h="372534">
                <a:tc>
                  <a:txBody>
                    <a:bodyPr/>
                    <a:lstStyle/>
                    <a:p>
                      <a:r>
                        <a:rPr lang="en-IN" dirty="0"/>
                        <a:t>Email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VARCHAR(20)</a:t>
                      </a:r>
                    </a:p>
                  </a:txBody>
                  <a:tcPr/>
                </a:tc>
                <a:tc>
                  <a:txBody>
                    <a:bodyPr/>
                    <a:lstStyle/>
                    <a:p>
                      <a:r>
                        <a:rPr lang="en-IN" dirty="0"/>
                        <a:t>NOT NULL</a:t>
                      </a:r>
                    </a:p>
                  </a:txBody>
                  <a:tcPr/>
                </a:tc>
                <a:extLst>
                  <a:ext uri="{0D108BD9-81ED-4DB2-BD59-A6C34878D82A}">
                    <a16:rowId xmlns:a16="http://schemas.microsoft.com/office/drawing/2014/main" val="3480663501"/>
                  </a:ext>
                </a:extLst>
              </a:tr>
              <a:tr h="372534">
                <a:tc>
                  <a:txBody>
                    <a:bodyPr/>
                    <a:lstStyle/>
                    <a:p>
                      <a:r>
                        <a:rPr lang="en-IN" dirty="0"/>
                        <a:t>Gender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VARCHAR(20)</a:t>
                      </a:r>
                    </a:p>
                  </a:txBody>
                  <a:tcPr/>
                </a:tc>
                <a:tc>
                  <a:txBody>
                    <a:bodyPr/>
                    <a:lstStyle/>
                    <a:p>
                      <a:r>
                        <a:rPr lang="en-IN" dirty="0"/>
                        <a:t>NOT NULL</a:t>
                      </a:r>
                    </a:p>
                  </a:txBody>
                  <a:tcPr/>
                </a:tc>
                <a:extLst>
                  <a:ext uri="{0D108BD9-81ED-4DB2-BD59-A6C34878D82A}">
                    <a16:rowId xmlns:a16="http://schemas.microsoft.com/office/drawing/2014/main" val="1859091047"/>
                  </a:ext>
                </a:extLst>
              </a:tr>
            </a:tbl>
          </a:graphicData>
        </a:graphic>
      </p:graphicFrame>
      <p:sp>
        <p:nvSpPr>
          <p:cNvPr id="3" name="TextBox 2">
            <a:extLst>
              <a:ext uri="{FF2B5EF4-FFF2-40B4-BE49-F238E27FC236}">
                <a16:creationId xmlns:a16="http://schemas.microsoft.com/office/drawing/2014/main" id="{A82E87F6-8FEB-3269-9B32-D304F9C3FACA}"/>
              </a:ext>
            </a:extLst>
          </p:cNvPr>
          <p:cNvSpPr txBox="1"/>
          <p:nvPr/>
        </p:nvSpPr>
        <p:spPr>
          <a:xfrm>
            <a:off x="1452880" y="707628"/>
            <a:ext cx="2025747" cy="461665"/>
          </a:xfrm>
          <a:prstGeom prst="rect">
            <a:avLst/>
          </a:prstGeom>
          <a:noFill/>
        </p:spPr>
        <p:txBody>
          <a:bodyPr wrap="none" rtlCol="0">
            <a:spAutoFit/>
          </a:bodyPr>
          <a:lstStyle/>
          <a:p>
            <a:r>
              <a:rPr lang="en-IN" sz="2400" b="1" dirty="0"/>
              <a:t>Teacher Table</a:t>
            </a:r>
          </a:p>
        </p:txBody>
      </p:sp>
      <p:graphicFrame>
        <p:nvGraphicFramePr>
          <p:cNvPr id="4" name="Table 3">
            <a:extLst>
              <a:ext uri="{FF2B5EF4-FFF2-40B4-BE49-F238E27FC236}">
                <a16:creationId xmlns:a16="http://schemas.microsoft.com/office/drawing/2014/main" id="{3FE7858D-4321-5E8E-CE39-8E73DC34B6B5}"/>
              </a:ext>
            </a:extLst>
          </p:cNvPr>
          <p:cNvGraphicFramePr>
            <a:graphicFrameLocks noGrp="1"/>
          </p:cNvGraphicFramePr>
          <p:nvPr>
            <p:extLst>
              <p:ext uri="{D42A27DB-BD31-4B8C-83A1-F6EECF244321}">
                <p14:modId xmlns:p14="http://schemas.microsoft.com/office/powerpoint/2010/main" val="496747705"/>
              </p:ext>
            </p:extLst>
          </p:nvPr>
        </p:nvGraphicFramePr>
        <p:xfrm>
          <a:off x="1259840" y="3962400"/>
          <a:ext cx="8127999" cy="1994932"/>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447250299"/>
                    </a:ext>
                  </a:extLst>
                </a:gridCol>
                <a:gridCol w="2709333">
                  <a:extLst>
                    <a:ext uri="{9D8B030D-6E8A-4147-A177-3AD203B41FA5}">
                      <a16:colId xmlns:a16="http://schemas.microsoft.com/office/drawing/2014/main" val="608423139"/>
                    </a:ext>
                  </a:extLst>
                </a:gridCol>
                <a:gridCol w="2709333">
                  <a:extLst>
                    <a:ext uri="{9D8B030D-6E8A-4147-A177-3AD203B41FA5}">
                      <a16:colId xmlns:a16="http://schemas.microsoft.com/office/drawing/2014/main" val="3523427850"/>
                    </a:ext>
                  </a:extLst>
                </a:gridCol>
              </a:tblGrid>
              <a:tr h="511572">
                <a:tc>
                  <a:txBody>
                    <a:bodyPr/>
                    <a:lstStyle/>
                    <a:p>
                      <a:r>
                        <a:rPr lang="en-IN" dirty="0"/>
                        <a:t>Columns</a:t>
                      </a:r>
                    </a:p>
                  </a:txBody>
                  <a:tcPr/>
                </a:tc>
                <a:tc>
                  <a:txBody>
                    <a:bodyPr/>
                    <a:lstStyle/>
                    <a:p>
                      <a:r>
                        <a:rPr lang="en-IN" dirty="0"/>
                        <a:t>Type</a:t>
                      </a:r>
                    </a:p>
                  </a:txBody>
                  <a:tcPr/>
                </a:tc>
                <a:tc>
                  <a:txBody>
                    <a:bodyPr/>
                    <a:lstStyle/>
                    <a:p>
                      <a:r>
                        <a:rPr lang="en-IN" dirty="0"/>
                        <a:t>Constraints</a:t>
                      </a:r>
                    </a:p>
                  </a:txBody>
                  <a:tcPr/>
                </a:tc>
                <a:extLst>
                  <a:ext uri="{0D108BD9-81ED-4DB2-BD59-A6C34878D82A}">
                    <a16:rowId xmlns:a16="http://schemas.microsoft.com/office/drawing/2014/main" val="66626383"/>
                  </a:ext>
                </a:extLst>
              </a:tr>
              <a:tr h="370840">
                <a:tc>
                  <a:txBody>
                    <a:bodyPr/>
                    <a:lstStyle/>
                    <a:p>
                      <a:r>
                        <a:rPr lang="en-IN" dirty="0"/>
                        <a:t>Video-id</a:t>
                      </a:r>
                    </a:p>
                  </a:txBody>
                  <a:tcPr/>
                </a:tc>
                <a:tc>
                  <a:txBody>
                    <a:bodyPr/>
                    <a:lstStyle/>
                    <a:p>
                      <a:r>
                        <a:rPr lang="en-IN" dirty="0"/>
                        <a:t>CHAR(10)</a:t>
                      </a:r>
                    </a:p>
                  </a:txBody>
                  <a:tcPr/>
                </a:tc>
                <a:tc>
                  <a:txBody>
                    <a:bodyPr/>
                    <a:lstStyle/>
                    <a:p>
                      <a:r>
                        <a:rPr lang="en-IN" dirty="0"/>
                        <a:t>PRIMARY KEY</a:t>
                      </a:r>
                    </a:p>
                  </a:txBody>
                  <a:tcPr/>
                </a:tc>
                <a:extLst>
                  <a:ext uri="{0D108BD9-81ED-4DB2-BD59-A6C34878D82A}">
                    <a16:rowId xmlns:a16="http://schemas.microsoft.com/office/drawing/2014/main" val="3156415946"/>
                  </a:ext>
                </a:extLst>
              </a:tr>
              <a:tr h="370840">
                <a:tc>
                  <a:txBody>
                    <a:bodyPr/>
                    <a:lstStyle/>
                    <a:p>
                      <a:r>
                        <a:rPr lang="en-IN" dirty="0"/>
                        <a:t>Video-Name</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1234562397"/>
                  </a:ext>
                </a:extLst>
              </a:tr>
              <a:tr h="370840">
                <a:tc>
                  <a:txBody>
                    <a:bodyPr/>
                    <a:lstStyle/>
                    <a:p>
                      <a:r>
                        <a:rPr lang="en-IN" dirty="0"/>
                        <a:t>Description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VARCHAR(20)</a:t>
                      </a:r>
                    </a:p>
                  </a:txBody>
                  <a:tcPr/>
                </a:tc>
                <a:tc>
                  <a:txBody>
                    <a:bodyPr/>
                    <a:lstStyle/>
                    <a:p>
                      <a:r>
                        <a:rPr lang="en-IN" dirty="0"/>
                        <a:t>NOT NULL</a:t>
                      </a:r>
                    </a:p>
                  </a:txBody>
                  <a:tcPr/>
                </a:tc>
                <a:extLst>
                  <a:ext uri="{0D108BD9-81ED-4DB2-BD59-A6C34878D82A}">
                    <a16:rowId xmlns:a16="http://schemas.microsoft.com/office/drawing/2014/main" val="1951533455"/>
                  </a:ext>
                </a:extLst>
              </a:tr>
              <a:tr h="370840">
                <a:tc>
                  <a:txBody>
                    <a:bodyPr/>
                    <a:lstStyle/>
                    <a:p>
                      <a:r>
                        <a:rPr lang="en-IN" dirty="0"/>
                        <a:t>Link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VARCHAR(20)</a:t>
                      </a:r>
                    </a:p>
                  </a:txBody>
                  <a:tcPr/>
                </a:tc>
                <a:tc>
                  <a:txBody>
                    <a:bodyPr/>
                    <a:lstStyle/>
                    <a:p>
                      <a:r>
                        <a:rPr lang="en-IN" dirty="0"/>
                        <a:t>NOT NULL,UNIQUE</a:t>
                      </a:r>
                    </a:p>
                  </a:txBody>
                  <a:tcPr/>
                </a:tc>
                <a:extLst>
                  <a:ext uri="{0D108BD9-81ED-4DB2-BD59-A6C34878D82A}">
                    <a16:rowId xmlns:a16="http://schemas.microsoft.com/office/drawing/2014/main" val="91565198"/>
                  </a:ext>
                </a:extLst>
              </a:tr>
            </a:tbl>
          </a:graphicData>
        </a:graphic>
      </p:graphicFrame>
      <p:sp>
        <p:nvSpPr>
          <p:cNvPr id="5" name="TextBox 4">
            <a:extLst>
              <a:ext uri="{FF2B5EF4-FFF2-40B4-BE49-F238E27FC236}">
                <a16:creationId xmlns:a16="http://schemas.microsoft.com/office/drawing/2014/main" id="{574F3786-2E4E-7D15-869A-9D3E98B8FA34}"/>
              </a:ext>
            </a:extLst>
          </p:cNvPr>
          <p:cNvSpPr txBox="1"/>
          <p:nvPr/>
        </p:nvSpPr>
        <p:spPr>
          <a:xfrm>
            <a:off x="1500553" y="3600030"/>
            <a:ext cx="1875129" cy="461665"/>
          </a:xfrm>
          <a:prstGeom prst="rect">
            <a:avLst/>
          </a:prstGeom>
          <a:noFill/>
        </p:spPr>
        <p:txBody>
          <a:bodyPr wrap="none" rtlCol="0">
            <a:spAutoFit/>
          </a:bodyPr>
          <a:lstStyle/>
          <a:p>
            <a:r>
              <a:rPr lang="en-IN" sz="2400" b="1" dirty="0"/>
              <a:t>Videos Table</a:t>
            </a:r>
          </a:p>
        </p:txBody>
      </p:sp>
    </p:spTree>
    <p:extLst>
      <p:ext uri="{BB962C8B-B14F-4D97-AF65-F5344CB8AC3E}">
        <p14:creationId xmlns:p14="http://schemas.microsoft.com/office/powerpoint/2010/main" val="174612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F485493-78BE-27CF-5E6A-F05CDD35F529}"/>
              </a:ext>
            </a:extLst>
          </p:cNvPr>
          <p:cNvGraphicFramePr>
            <a:graphicFrameLocks noGrp="1"/>
          </p:cNvGraphicFramePr>
          <p:nvPr>
            <p:extLst>
              <p:ext uri="{D42A27DB-BD31-4B8C-83A1-F6EECF244321}">
                <p14:modId xmlns:p14="http://schemas.microsoft.com/office/powerpoint/2010/main" val="2393392917"/>
              </p:ext>
            </p:extLst>
          </p:nvPr>
        </p:nvGraphicFramePr>
        <p:xfrm>
          <a:off x="1046480" y="1065106"/>
          <a:ext cx="8127999" cy="1989668"/>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2478823195"/>
                    </a:ext>
                  </a:extLst>
                </a:gridCol>
                <a:gridCol w="2709333">
                  <a:extLst>
                    <a:ext uri="{9D8B030D-6E8A-4147-A177-3AD203B41FA5}">
                      <a16:colId xmlns:a16="http://schemas.microsoft.com/office/drawing/2014/main" val="1740754897"/>
                    </a:ext>
                  </a:extLst>
                </a:gridCol>
                <a:gridCol w="2709333">
                  <a:extLst>
                    <a:ext uri="{9D8B030D-6E8A-4147-A177-3AD203B41FA5}">
                      <a16:colId xmlns:a16="http://schemas.microsoft.com/office/drawing/2014/main" val="4099153255"/>
                    </a:ext>
                  </a:extLst>
                </a:gridCol>
              </a:tblGrid>
              <a:tr h="370840">
                <a:tc>
                  <a:txBody>
                    <a:bodyPr/>
                    <a:lstStyle/>
                    <a:p>
                      <a:r>
                        <a:rPr lang="en-IN" dirty="0"/>
                        <a:t>Columns</a:t>
                      </a:r>
                    </a:p>
                  </a:txBody>
                  <a:tcPr/>
                </a:tc>
                <a:tc>
                  <a:txBody>
                    <a:bodyPr/>
                    <a:lstStyle/>
                    <a:p>
                      <a:r>
                        <a:rPr lang="en-IN" dirty="0"/>
                        <a:t>Type</a:t>
                      </a:r>
                    </a:p>
                  </a:txBody>
                  <a:tcPr/>
                </a:tc>
                <a:tc>
                  <a:txBody>
                    <a:bodyPr/>
                    <a:lstStyle/>
                    <a:p>
                      <a:r>
                        <a:rPr lang="en-IN" dirty="0"/>
                        <a:t>Constraints</a:t>
                      </a:r>
                    </a:p>
                  </a:txBody>
                  <a:tcPr/>
                </a:tc>
                <a:extLst>
                  <a:ext uri="{0D108BD9-81ED-4DB2-BD59-A6C34878D82A}">
                    <a16:rowId xmlns:a16="http://schemas.microsoft.com/office/drawing/2014/main" val="420605597"/>
                  </a:ext>
                </a:extLst>
              </a:tr>
              <a:tr h="370840">
                <a:tc>
                  <a:txBody>
                    <a:bodyPr/>
                    <a:lstStyle/>
                    <a:p>
                      <a:r>
                        <a:rPr lang="en-IN" dirty="0"/>
                        <a:t>D-Id</a:t>
                      </a:r>
                    </a:p>
                  </a:txBody>
                  <a:tcPr/>
                </a:tc>
                <a:tc>
                  <a:txBody>
                    <a:bodyPr/>
                    <a:lstStyle/>
                    <a:p>
                      <a:r>
                        <a:rPr lang="en-IN" dirty="0"/>
                        <a:t>CHAR(8)</a:t>
                      </a:r>
                    </a:p>
                  </a:txBody>
                  <a:tcPr/>
                </a:tc>
                <a:tc>
                  <a:txBody>
                    <a:bodyPr/>
                    <a:lstStyle/>
                    <a:p>
                      <a:r>
                        <a:rPr lang="en-IN" dirty="0"/>
                        <a:t>PRIMARY KEY</a:t>
                      </a:r>
                    </a:p>
                  </a:txBody>
                  <a:tcPr/>
                </a:tc>
                <a:extLst>
                  <a:ext uri="{0D108BD9-81ED-4DB2-BD59-A6C34878D82A}">
                    <a16:rowId xmlns:a16="http://schemas.microsoft.com/office/drawing/2014/main" val="3499368750"/>
                  </a:ext>
                </a:extLst>
              </a:tr>
              <a:tr h="428414">
                <a:tc>
                  <a:txBody>
                    <a:bodyPr/>
                    <a:lstStyle/>
                    <a:p>
                      <a:r>
                        <a:rPr lang="en-IN" dirty="0"/>
                        <a:t>D-Name</a:t>
                      </a:r>
                    </a:p>
                  </a:txBody>
                  <a:tcPr/>
                </a:tc>
                <a:tc>
                  <a:txBody>
                    <a:bodyPr/>
                    <a:lstStyle/>
                    <a:p>
                      <a:r>
                        <a:rPr lang="en-IN" dirty="0"/>
                        <a:t>VARCHAR(20)</a:t>
                      </a:r>
                    </a:p>
                  </a:txBody>
                  <a:tcPr/>
                </a:tc>
                <a:tc>
                  <a:txBody>
                    <a:bodyPr/>
                    <a:lstStyle/>
                    <a:p>
                      <a:r>
                        <a:rPr lang="en-IN" dirty="0"/>
                        <a:t>NOT NULL,DEFAULT</a:t>
                      </a:r>
                    </a:p>
                  </a:txBody>
                  <a:tcPr/>
                </a:tc>
                <a:extLst>
                  <a:ext uri="{0D108BD9-81ED-4DB2-BD59-A6C34878D82A}">
                    <a16:rowId xmlns:a16="http://schemas.microsoft.com/office/drawing/2014/main" val="745228768"/>
                  </a:ext>
                </a:extLst>
              </a:tr>
              <a:tr h="370840">
                <a:tc>
                  <a:txBody>
                    <a:bodyPr/>
                    <a:lstStyle/>
                    <a:p>
                      <a:r>
                        <a:rPr lang="en-IN" dirty="0"/>
                        <a:t>Description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VARCHAR(20)</a:t>
                      </a:r>
                    </a:p>
                  </a:txBody>
                  <a:tcPr/>
                </a:tc>
                <a:tc>
                  <a:txBody>
                    <a:bodyPr/>
                    <a:lstStyle/>
                    <a:p>
                      <a:r>
                        <a:rPr lang="en-IN" dirty="0"/>
                        <a:t>NOT NULL,DEFAULT</a:t>
                      </a:r>
                    </a:p>
                  </a:txBody>
                  <a:tcPr/>
                </a:tc>
                <a:extLst>
                  <a:ext uri="{0D108BD9-81ED-4DB2-BD59-A6C34878D82A}">
                    <a16:rowId xmlns:a16="http://schemas.microsoft.com/office/drawing/2014/main" val="1001932508"/>
                  </a:ext>
                </a:extLst>
              </a:tr>
              <a:tr h="448734">
                <a:tc>
                  <a:txBody>
                    <a:bodyPr/>
                    <a:lstStyle/>
                    <a:p>
                      <a:r>
                        <a:rPr lang="en-IN" dirty="0"/>
                        <a:t>Link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VARCHAR(20)</a:t>
                      </a:r>
                    </a:p>
                  </a:txBody>
                  <a:tcPr/>
                </a:tc>
                <a:tc>
                  <a:txBody>
                    <a:bodyPr/>
                    <a:lstStyle/>
                    <a:p>
                      <a:r>
                        <a:rPr lang="en-IN" dirty="0"/>
                        <a:t>NOT NULL,DEFAULT</a:t>
                      </a:r>
                    </a:p>
                  </a:txBody>
                  <a:tcPr/>
                </a:tc>
                <a:extLst>
                  <a:ext uri="{0D108BD9-81ED-4DB2-BD59-A6C34878D82A}">
                    <a16:rowId xmlns:a16="http://schemas.microsoft.com/office/drawing/2014/main" val="3011093180"/>
                  </a:ext>
                </a:extLst>
              </a:tr>
            </a:tbl>
          </a:graphicData>
        </a:graphic>
      </p:graphicFrame>
      <p:sp>
        <p:nvSpPr>
          <p:cNvPr id="3" name="TextBox 2">
            <a:extLst>
              <a:ext uri="{FF2B5EF4-FFF2-40B4-BE49-F238E27FC236}">
                <a16:creationId xmlns:a16="http://schemas.microsoft.com/office/drawing/2014/main" id="{2F8EA6BF-C5CA-EF86-3625-167A1B293AAD}"/>
              </a:ext>
            </a:extLst>
          </p:cNvPr>
          <p:cNvSpPr txBox="1"/>
          <p:nvPr/>
        </p:nvSpPr>
        <p:spPr>
          <a:xfrm>
            <a:off x="1391920" y="695774"/>
            <a:ext cx="2496902" cy="461665"/>
          </a:xfrm>
          <a:prstGeom prst="rect">
            <a:avLst/>
          </a:prstGeom>
          <a:noFill/>
        </p:spPr>
        <p:txBody>
          <a:bodyPr wrap="none" rtlCol="0">
            <a:spAutoFit/>
          </a:bodyPr>
          <a:lstStyle/>
          <a:p>
            <a:r>
              <a:rPr lang="en-IN" sz="2400" b="1" dirty="0"/>
              <a:t>Documents Table</a:t>
            </a:r>
          </a:p>
        </p:txBody>
      </p:sp>
      <p:graphicFrame>
        <p:nvGraphicFramePr>
          <p:cNvPr id="4" name="Table 3">
            <a:extLst>
              <a:ext uri="{FF2B5EF4-FFF2-40B4-BE49-F238E27FC236}">
                <a16:creationId xmlns:a16="http://schemas.microsoft.com/office/drawing/2014/main" id="{05FDF03C-8C1E-D028-466F-525936FE8A54}"/>
              </a:ext>
            </a:extLst>
          </p:cNvPr>
          <p:cNvGraphicFramePr>
            <a:graphicFrameLocks noGrp="1"/>
          </p:cNvGraphicFramePr>
          <p:nvPr>
            <p:extLst>
              <p:ext uri="{D42A27DB-BD31-4B8C-83A1-F6EECF244321}">
                <p14:modId xmlns:p14="http://schemas.microsoft.com/office/powerpoint/2010/main" val="1961089985"/>
              </p:ext>
            </p:extLst>
          </p:nvPr>
        </p:nvGraphicFramePr>
        <p:xfrm>
          <a:off x="1046480" y="3787801"/>
          <a:ext cx="8127999" cy="148336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3439231502"/>
                    </a:ext>
                  </a:extLst>
                </a:gridCol>
                <a:gridCol w="2709333">
                  <a:extLst>
                    <a:ext uri="{9D8B030D-6E8A-4147-A177-3AD203B41FA5}">
                      <a16:colId xmlns:a16="http://schemas.microsoft.com/office/drawing/2014/main" val="3622890977"/>
                    </a:ext>
                  </a:extLst>
                </a:gridCol>
                <a:gridCol w="2709333">
                  <a:extLst>
                    <a:ext uri="{9D8B030D-6E8A-4147-A177-3AD203B41FA5}">
                      <a16:colId xmlns:a16="http://schemas.microsoft.com/office/drawing/2014/main" val="1633488841"/>
                    </a:ext>
                  </a:extLst>
                </a:gridCol>
              </a:tblGrid>
              <a:tr h="370840">
                <a:tc>
                  <a:txBody>
                    <a:bodyPr/>
                    <a:lstStyle/>
                    <a:p>
                      <a:r>
                        <a:rPr lang="en-IN" dirty="0"/>
                        <a:t>Columns</a:t>
                      </a:r>
                    </a:p>
                  </a:txBody>
                  <a:tcPr/>
                </a:tc>
                <a:tc>
                  <a:txBody>
                    <a:bodyPr/>
                    <a:lstStyle/>
                    <a:p>
                      <a:r>
                        <a:rPr lang="en-IN" dirty="0"/>
                        <a:t>Type</a:t>
                      </a:r>
                    </a:p>
                  </a:txBody>
                  <a:tcPr/>
                </a:tc>
                <a:tc>
                  <a:txBody>
                    <a:bodyPr/>
                    <a:lstStyle/>
                    <a:p>
                      <a:r>
                        <a:rPr lang="en-IN" dirty="0"/>
                        <a:t>Constraints</a:t>
                      </a:r>
                    </a:p>
                  </a:txBody>
                  <a:tcPr/>
                </a:tc>
                <a:extLst>
                  <a:ext uri="{0D108BD9-81ED-4DB2-BD59-A6C34878D82A}">
                    <a16:rowId xmlns:a16="http://schemas.microsoft.com/office/drawing/2014/main" val="1113577660"/>
                  </a:ext>
                </a:extLst>
              </a:tr>
              <a:tr h="370840">
                <a:tc>
                  <a:txBody>
                    <a:bodyPr/>
                    <a:lstStyle/>
                    <a:p>
                      <a:r>
                        <a:rPr lang="en-IN" dirty="0"/>
                        <a:t>Quiz-Id</a:t>
                      </a:r>
                    </a:p>
                  </a:txBody>
                  <a:tcPr/>
                </a:tc>
                <a:tc>
                  <a:txBody>
                    <a:bodyPr/>
                    <a:lstStyle/>
                    <a:p>
                      <a:r>
                        <a:rPr lang="en-IN" dirty="0"/>
                        <a:t>CHAR(8)</a:t>
                      </a:r>
                    </a:p>
                  </a:txBody>
                  <a:tcPr/>
                </a:tc>
                <a:tc>
                  <a:txBody>
                    <a:bodyPr/>
                    <a:lstStyle/>
                    <a:p>
                      <a:r>
                        <a:rPr lang="en-IN" dirty="0"/>
                        <a:t>FOREIGN KEY</a:t>
                      </a:r>
                    </a:p>
                  </a:txBody>
                  <a:tcPr/>
                </a:tc>
                <a:extLst>
                  <a:ext uri="{0D108BD9-81ED-4DB2-BD59-A6C34878D82A}">
                    <a16:rowId xmlns:a16="http://schemas.microsoft.com/office/drawing/2014/main" val="2499927230"/>
                  </a:ext>
                </a:extLst>
              </a:tr>
              <a:tr h="370840">
                <a:tc>
                  <a:txBody>
                    <a:bodyPr/>
                    <a:lstStyle/>
                    <a:p>
                      <a:r>
                        <a:rPr lang="en-IN" dirty="0"/>
                        <a:t>Quiz-Name</a:t>
                      </a:r>
                    </a:p>
                  </a:txBody>
                  <a:tcPr/>
                </a:tc>
                <a:tc>
                  <a:txBody>
                    <a:bodyPr/>
                    <a:lstStyle/>
                    <a:p>
                      <a:r>
                        <a:rPr lang="en-IN" dirty="0"/>
                        <a:t>VARCHAR(20)</a:t>
                      </a:r>
                    </a:p>
                  </a:txBody>
                  <a:tcPr/>
                </a:tc>
                <a:tc>
                  <a:txBody>
                    <a:bodyPr/>
                    <a:lstStyle/>
                    <a:p>
                      <a:r>
                        <a:rPr lang="en-IN" dirty="0"/>
                        <a:t>NOT NULL ,DEFAULT</a:t>
                      </a:r>
                    </a:p>
                  </a:txBody>
                  <a:tcPr/>
                </a:tc>
                <a:extLst>
                  <a:ext uri="{0D108BD9-81ED-4DB2-BD59-A6C34878D82A}">
                    <a16:rowId xmlns:a16="http://schemas.microsoft.com/office/drawing/2014/main" val="3087203470"/>
                  </a:ext>
                </a:extLst>
              </a:tr>
              <a:tr h="370840">
                <a:tc>
                  <a:txBody>
                    <a:bodyPr/>
                    <a:lstStyle/>
                    <a:p>
                      <a:r>
                        <a:rPr lang="en-IN" dirty="0"/>
                        <a:t>Date</a:t>
                      </a:r>
                    </a:p>
                  </a:txBody>
                  <a:tcPr/>
                </a:tc>
                <a:tc>
                  <a:txBody>
                    <a:bodyPr/>
                    <a:lstStyle/>
                    <a:p>
                      <a:r>
                        <a:rPr lang="en-IN" dirty="0"/>
                        <a:t>DATE</a:t>
                      </a:r>
                    </a:p>
                  </a:txBody>
                  <a:tcPr/>
                </a:tc>
                <a:tc>
                  <a:txBody>
                    <a:bodyPr/>
                    <a:lstStyle/>
                    <a:p>
                      <a:r>
                        <a:rPr lang="en-IN" dirty="0"/>
                        <a:t>NOT NULL</a:t>
                      </a:r>
                    </a:p>
                  </a:txBody>
                  <a:tcPr/>
                </a:tc>
                <a:extLst>
                  <a:ext uri="{0D108BD9-81ED-4DB2-BD59-A6C34878D82A}">
                    <a16:rowId xmlns:a16="http://schemas.microsoft.com/office/drawing/2014/main" val="2429779366"/>
                  </a:ext>
                </a:extLst>
              </a:tr>
            </a:tbl>
          </a:graphicData>
        </a:graphic>
      </p:graphicFrame>
      <p:sp>
        <p:nvSpPr>
          <p:cNvPr id="5" name="TextBox 4">
            <a:extLst>
              <a:ext uri="{FF2B5EF4-FFF2-40B4-BE49-F238E27FC236}">
                <a16:creationId xmlns:a16="http://schemas.microsoft.com/office/drawing/2014/main" id="{7DB6ABBC-D2BC-87D1-F7E7-201B36E80545}"/>
              </a:ext>
            </a:extLst>
          </p:cNvPr>
          <p:cNvSpPr txBox="1"/>
          <p:nvPr/>
        </p:nvSpPr>
        <p:spPr>
          <a:xfrm>
            <a:off x="1300480" y="3418469"/>
            <a:ext cx="1524776" cy="461665"/>
          </a:xfrm>
          <a:prstGeom prst="rect">
            <a:avLst/>
          </a:prstGeom>
          <a:noFill/>
        </p:spPr>
        <p:txBody>
          <a:bodyPr wrap="none" rtlCol="0">
            <a:spAutoFit/>
          </a:bodyPr>
          <a:lstStyle/>
          <a:p>
            <a:r>
              <a:rPr lang="en-IN" sz="2400" b="1" dirty="0"/>
              <a:t>Quiz Title</a:t>
            </a:r>
          </a:p>
        </p:txBody>
      </p:sp>
    </p:spTree>
    <p:extLst>
      <p:ext uri="{BB962C8B-B14F-4D97-AF65-F5344CB8AC3E}">
        <p14:creationId xmlns:p14="http://schemas.microsoft.com/office/powerpoint/2010/main" val="277906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BC75B6-9196-86D2-2785-CE0226FFC271}"/>
              </a:ext>
            </a:extLst>
          </p:cNvPr>
          <p:cNvSpPr txBox="1"/>
          <p:nvPr/>
        </p:nvSpPr>
        <p:spPr>
          <a:xfrm>
            <a:off x="934065" y="934065"/>
            <a:ext cx="10422193" cy="2585644"/>
          </a:xfrm>
          <a:prstGeom prst="rect">
            <a:avLst/>
          </a:prstGeom>
          <a:noFill/>
        </p:spPr>
        <p:txBody>
          <a:bodyPr wrap="square">
            <a:spAutoFit/>
          </a:bodyPr>
          <a:lstStyle/>
          <a:p>
            <a:pPr>
              <a:lnSpc>
                <a:spcPct val="107000"/>
              </a:lnSpc>
              <a:spcAft>
                <a:spcPts val="800"/>
              </a:spcAft>
            </a:pPr>
            <a:r>
              <a:rPr lang="en-IN" sz="2000" b="1" u="sng" kern="100" dirty="0">
                <a:effectLst/>
                <a:latin typeface="Calibri" panose="020F0502020204030204" pitchFamily="34" charset="0"/>
                <a:ea typeface="Calibri" panose="020F0502020204030204" pitchFamily="34" charset="0"/>
                <a:cs typeface="Times New Roman" panose="02020603050405020304" pitchFamily="18" charset="0"/>
              </a:rPr>
              <a:t>Abstract: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Learning Management System (LMS) is an online platform designed to facilitate the management of educational content and student engagement. This project aims to create a simple yet effective LMS using technologies such as HTML, CSS, Bootstrap, JavaScript, </a:t>
            </a:r>
            <a:r>
              <a:rPr lang="en-IN" sz="1800" kern="100" dirty="0">
                <a:latin typeface="Calibri" panose="020F0502020204030204" pitchFamily="34" charset="0"/>
                <a:ea typeface="Calibri" panose="020F0502020204030204" pitchFamily="34" charset="0"/>
                <a:cs typeface="Times New Roman" panose="02020603050405020304" pitchFamily="18" charset="0"/>
              </a:rPr>
              <a:t>Django</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SQLite. The system allows instructors to upload and manage courses, while students can view,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enroll</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track their progress. The LMS will also feature user authentication, interactive content delivery, and discussion forums. This mini-project is an initial step toward creating a robust and scalable platform for e-learning, providing the essential tools for an engaging and efficient learning experience.</a:t>
            </a:r>
          </a:p>
        </p:txBody>
      </p:sp>
    </p:spTree>
    <p:extLst>
      <p:ext uri="{BB962C8B-B14F-4D97-AF65-F5344CB8AC3E}">
        <p14:creationId xmlns:p14="http://schemas.microsoft.com/office/powerpoint/2010/main" val="28373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B7C6771-4F67-FBCA-6107-172A406180EF}"/>
              </a:ext>
            </a:extLst>
          </p:cNvPr>
          <p:cNvGraphicFramePr>
            <a:graphicFrameLocks noGrp="1"/>
          </p:cNvGraphicFramePr>
          <p:nvPr>
            <p:extLst>
              <p:ext uri="{D42A27DB-BD31-4B8C-83A1-F6EECF244321}">
                <p14:modId xmlns:p14="http://schemas.microsoft.com/office/powerpoint/2010/main" val="1212696838"/>
              </p:ext>
            </p:extLst>
          </p:nvPr>
        </p:nvGraphicFramePr>
        <p:xfrm>
          <a:off x="1026160" y="1115906"/>
          <a:ext cx="8127999" cy="1547708"/>
        </p:xfrm>
        <a:graphic>
          <a:graphicData uri="http://schemas.openxmlformats.org/drawingml/2006/table">
            <a:tbl>
              <a:tblPr firstRow="1" bandRow="1">
                <a:tableStyleId>{93296810-A885-4BE3-A3E7-6D5BEEA58F35}</a:tableStyleId>
              </a:tblPr>
              <a:tblGrid>
                <a:gridCol w="2712720">
                  <a:extLst>
                    <a:ext uri="{9D8B030D-6E8A-4147-A177-3AD203B41FA5}">
                      <a16:colId xmlns:a16="http://schemas.microsoft.com/office/drawing/2014/main" val="4291823470"/>
                    </a:ext>
                  </a:extLst>
                </a:gridCol>
                <a:gridCol w="2705946">
                  <a:extLst>
                    <a:ext uri="{9D8B030D-6E8A-4147-A177-3AD203B41FA5}">
                      <a16:colId xmlns:a16="http://schemas.microsoft.com/office/drawing/2014/main" val="2455200361"/>
                    </a:ext>
                  </a:extLst>
                </a:gridCol>
                <a:gridCol w="2709333">
                  <a:extLst>
                    <a:ext uri="{9D8B030D-6E8A-4147-A177-3AD203B41FA5}">
                      <a16:colId xmlns:a16="http://schemas.microsoft.com/office/drawing/2014/main" val="498461849"/>
                    </a:ext>
                  </a:extLst>
                </a:gridCol>
              </a:tblGrid>
              <a:tr h="370840">
                <a:tc>
                  <a:txBody>
                    <a:bodyPr/>
                    <a:lstStyle/>
                    <a:p>
                      <a:r>
                        <a:rPr lang="en-IN" dirty="0"/>
                        <a:t>Columns</a:t>
                      </a:r>
                    </a:p>
                  </a:txBody>
                  <a:tcPr/>
                </a:tc>
                <a:tc>
                  <a:txBody>
                    <a:bodyPr/>
                    <a:lstStyle/>
                    <a:p>
                      <a:r>
                        <a:rPr lang="en-IN" dirty="0"/>
                        <a:t>Type</a:t>
                      </a:r>
                    </a:p>
                  </a:txBody>
                  <a:tcPr/>
                </a:tc>
                <a:tc>
                  <a:txBody>
                    <a:bodyPr/>
                    <a:lstStyle/>
                    <a:p>
                      <a:r>
                        <a:rPr lang="en-IN" dirty="0"/>
                        <a:t>Constraints</a:t>
                      </a:r>
                    </a:p>
                  </a:txBody>
                  <a:tcPr/>
                </a:tc>
                <a:extLst>
                  <a:ext uri="{0D108BD9-81ED-4DB2-BD59-A6C34878D82A}">
                    <a16:rowId xmlns:a16="http://schemas.microsoft.com/office/drawing/2014/main" val="3923169081"/>
                  </a:ext>
                </a:extLst>
              </a:tr>
              <a:tr h="403014">
                <a:tc>
                  <a:txBody>
                    <a:bodyPr/>
                    <a:lstStyle/>
                    <a:p>
                      <a:r>
                        <a:rPr lang="en-IN" dirty="0"/>
                        <a:t>Quiz-Id</a:t>
                      </a:r>
                    </a:p>
                  </a:txBody>
                  <a:tcPr/>
                </a:tc>
                <a:tc>
                  <a:txBody>
                    <a:bodyPr/>
                    <a:lstStyle/>
                    <a:p>
                      <a:r>
                        <a:rPr lang="en-IN" dirty="0"/>
                        <a:t>CHAR(10)</a:t>
                      </a:r>
                    </a:p>
                  </a:txBody>
                  <a:tcPr/>
                </a:tc>
                <a:tc>
                  <a:txBody>
                    <a:bodyPr/>
                    <a:lstStyle/>
                    <a:p>
                      <a:r>
                        <a:rPr lang="en-IN" dirty="0"/>
                        <a:t>(PK),NOT NULL</a:t>
                      </a:r>
                    </a:p>
                  </a:txBody>
                  <a:tcPr/>
                </a:tc>
                <a:extLst>
                  <a:ext uri="{0D108BD9-81ED-4DB2-BD59-A6C34878D82A}">
                    <a16:rowId xmlns:a16="http://schemas.microsoft.com/office/drawing/2014/main" val="1934693126"/>
                  </a:ext>
                </a:extLst>
              </a:tr>
              <a:tr h="370840">
                <a:tc>
                  <a:txBody>
                    <a:bodyPr/>
                    <a:lstStyle/>
                    <a:p>
                      <a:r>
                        <a:rPr lang="en-IN" dirty="0"/>
                        <a:t>Quiz-Name</a:t>
                      </a:r>
                    </a:p>
                  </a:txBody>
                  <a:tcPr/>
                </a:tc>
                <a:tc>
                  <a:txBody>
                    <a:bodyPr/>
                    <a:lstStyle/>
                    <a:p>
                      <a:r>
                        <a:rPr lang="en-IN" dirty="0"/>
                        <a:t>VARCHAR(20)</a:t>
                      </a:r>
                    </a:p>
                  </a:txBody>
                  <a:tcPr/>
                </a:tc>
                <a:tc>
                  <a:txBody>
                    <a:bodyPr/>
                    <a:lstStyle/>
                    <a:p>
                      <a:r>
                        <a:rPr lang="en-IN" dirty="0"/>
                        <a:t>NOT NULL,DEFAULT</a:t>
                      </a:r>
                    </a:p>
                  </a:txBody>
                  <a:tcPr/>
                </a:tc>
                <a:extLst>
                  <a:ext uri="{0D108BD9-81ED-4DB2-BD59-A6C34878D82A}">
                    <a16:rowId xmlns:a16="http://schemas.microsoft.com/office/drawing/2014/main" val="2729996112"/>
                  </a:ext>
                </a:extLst>
              </a:tr>
              <a:tr h="403014">
                <a:tc>
                  <a:txBody>
                    <a:bodyPr/>
                    <a:lstStyle/>
                    <a:p>
                      <a:r>
                        <a:rPr lang="en-IN" dirty="0"/>
                        <a:t>Quiz-Description</a:t>
                      </a:r>
                    </a:p>
                  </a:txBody>
                  <a:tcPr/>
                </a:tc>
                <a:tc>
                  <a:txBody>
                    <a:bodyPr/>
                    <a:lstStyle/>
                    <a:p>
                      <a:r>
                        <a:rPr lang="en-IN" dirty="0"/>
                        <a:t>VARCHAR(20)</a:t>
                      </a:r>
                    </a:p>
                  </a:txBody>
                  <a:tcPr/>
                </a:tc>
                <a:tc>
                  <a:txBody>
                    <a:bodyPr/>
                    <a:lstStyle/>
                    <a:p>
                      <a:r>
                        <a:rPr lang="en-IN" dirty="0"/>
                        <a:t>NOT NULL,DEFAULT</a:t>
                      </a:r>
                    </a:p>
                  </a:txBody>
                  <a:tcPr/>
                </a:tc>
                <a:extLst>
                  <a:ext uri="{0D108BD9-81ED-4DB2-BD59-A6C34878D82A}">
                    <a16:rowId xmlns:a16="http://schemas.microsoft.com/office/drawing/2014/main" val="3121148056"/>
                  </a:ext>
                </a:extLst>
              </a:tr>
            </a:tbl>
          </a:graphicData>
        </a:graphic>
      </p:graphicFrame>
      <p:sp>
        <p:nvSpPr>
          <p:cNvPr id="3" name="TextBox 2">
            <a:extLst>
              <a:ext uri="{FF2B5EF4-FFF2-40B4-BE49-F238E27FC236}">
                <a16:creationId xmlns:a16="http://schemas.microsoft.com/office/drawing/2014/main" id="{4A7A97D7-4797-1E5C-A490-651F436028CE}"/>
              </a:ext>
            </a:extLst>
          </p:cNvPr>
          <p:cNvSpPr txBox="1"/>
          <p:nvPr/>
        </p:nvSpPr>
        <p:spPr>
          <a:xfrm>
            <a:off x="1026160" y="675454"/>
            <a:ext cx="2027927" cy="461665"/>
          </a:xfrm>
          <a:prstGeom prst="rect">
            <a:avLst/>
          </a:prstGeom>
          <a:noFill/>
        </p:spPr>
        <p:txBody>
          <a:bodyPr wrap="none" rtlCol="0">
            <a:spAutoFit/>
          </a:bodyPr>
          <a:lstStyle/>
          <a:p>
            <a:r>
              <a:rPr lang="en-IN" sz="2400" b="1" dirty="0"/>
              <a:t>Quiz Creation</a:t>
            </a:r>
          </a:p>
        </p:txBody>
      </p:sp>
      <p:graphicFrame>
        <p:nvGraphicFramePr>
          <p:cNvPr id="4" name="Table 3">
            <a:extLst>
              <a:ext uri="{FF2B5EF4-FFF2-40B4-BE49-F238E27FC236}">
                <a16:creationId xmlns:a16="http://schemas.microsoft.com/office/drawing/2014/main" id="{7000F800-49FD-5BE8-895C-FBA1837383E8}"/>
              </a:ext>
            </a:extLst>
          </p:cNvPr>
          <p:cNvGraphicFramePr>
            <a:graphicFrameLocks noGrp="1"/>
          </p:cNvGraphicFramePr>
          <p:nvPr>
            <p:extLst>
              <p:ext uri="{D42A27DB-BD31-4B8C-83A1-F6EECF244321}">
                <p14:modId xmlns:p14="http://schemas.microsoft.com/office/powerpoint/2010/main" val="2384575883"/>
              </p:ext>
            </p:extLst>
          </p:nvPr>
        </p:nvGraphicFramePr>
        <p:xfrm>
          <a:off x="1026159" y="3267287"/>
          <a:ext cx="8127999" cy="185420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1024913251"/>
                    </a:ext>
                  </a:extLst>
                </a:gridCol>
                <a:gridCol w="2709333">
                  <a:extLst>
                    <a:ext uri="{9D8B030D-6E8A-4147-A177-3AD203B41FA5}">
                      <a16:colId xmlns:a16="http://schemas.microsoft.com/office/drawing/2014/main" val="630128002"/>
                    </a:ext>
                  </a:extLst>
                </a:gridCol>
                <a:gridCol w="2709333">
                  <a:extLst>
                    <a:ext uri="{9D8B030D-6E8A-4147-A177-3AD203B41FA5}">
                      <a16:colId xmlns:a16="http://schemas.microsoft.com/office/drawing/2014/main" val="2136150210"/>
                    </a:ext>
                  </a:extLst>
                </a:gridCol>
              </a:tblGrid>
              <a:tr h="370840">
                <a:tc>
                  <a:txBody>
                    <a:bodyPr/>
                    <a:lstStyle/>
                    <a:p>
                      <a:r>
                        <a:rPr lang="en-IN" dirty="0"/>
                        <a:t>Columns</a:t>
                      </a:r>
                    </a:p>
                  </a:txBody>
                  <a:tcPr/>
                </a:tc>
                <a:tc>
                  <a:txBody>
                    <a:bodyPr/>
                    <a:lstStyle/>
                    <a:p>
                      <a:r>
                        <a:rPr lang="en-IN" dirty="0"/>
                        <a:t>Type</a:t>
                      </a:r>
                    </a:p>
                  </a:txBody>
                  <a:tcPr/>
                </a:tc>
                <a:tc>
                  <a:txBody>
                    <a:bodyPr/>
                    <a:lstStyle/>
                    <a:p>
                      <a:r>
                        <a:rPr lang="en-IN" dirty="0"/>
                        <a:t>Constraints</a:t>
                      </a:r>
                    </a:p>
                  </a:txBody>
                  <a:tcPr/>
                </a:tc>
                <a:extLst>
                  <a:ext uri="{0D108BD9-81ED-4DB2-BD59-A6C34878D82A}">
                    <a16:rowId xmlns:a16="http://schemas.microsoft.com/office/drawing/2014/main" val="804639444"/>
                  </a:ext>
                </a:extLst>
              </a:tr>
              <a:tr h="370840">
                <a:tc>
                  <a:txBody>
                    <a:bodyPr/>
                    <a:lstStyle/>
                    <a:p>
                      <a:r>
                        <a:rPr lang="en-IN" dirty="0"/>
                        <a:t>Question-Id</a:t>
                      </a:r>
                    </a:p>
                  </a:txBody>
                  <a:tcPr/>
                </a:tc>
                <a:tc>
                  <a:txBody>
                    <a:bodyPr/>
                    <a:lstStyle/>
                    <a:p>
                      <a:r>
                        <a:rPr lang="en-IN" dirty="0"/>
                        <a:t>CHAR(7)</a:t>
                      </a:r>
                    </a:p>
                  </a:txBody>
                  <a:tcPr/>
                </a:tc>
                <a:tc>
                  <a:txBody>
                    <a:bodyPr/>
                    <a:lstStyle/>
                    <a:p>
                      <a:r>
                        <a:rPr lang="en-IN" dirty="0"/>
                        <a:t>FOREIGN KEY</a:t>
                      </a:r>
                    </a:p>
                  </a:txBody>
                  <a:tcPr/>
                </a:tc>
                <a:extLst>
                  <a:ext uri="{0D108BD9-81ED-4DB2-BD59-A6C34878D82A}">
                    <a16:rowId xmlns:a16="http://schemas.microsoft.com/office/drawing/2014/main" val="3776017993"/>
                  </a:ext>
                </a:extLst>
              </a:tr>
              <a:tr h="370840">
                <a:tc>
                  <a:txBody>
                    <a:bodyPr/>
                    <a:lstStyle/>
                    <a:p>
                      <a:r>
                        <a:rPr lang="en-IN" dirty="0"/>
                        <a:t>Question-Description</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4202318092"/>
                  </a:ext>
                </a:extLst>
              </a:tr>
              <a:tr h="370840">
                <a:tc>
                  <a:txBody>
                    <a:bodyPr/>
                    <a:lstStyle/>
                    <a:p>
                      <a:r>
                        <a:rPr lang="en-IN" dirty="0"/>
                        <a:t>Question-Type</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2467988667"/>
                  </a:ext>
                </a:extLst>
              </a:tr>
              <a:tr h="370840">
                <a:tc>
                  <a:txBody>
                    <a:bodyPr/>
                    <a:lstStyle/>
                    <a:p>
                      <a:r>
                        <a:rPr lang="en-IN" dirty="0"/>
                        <a:t>Marks</a:t>
                      </a:r>
                    </a:p>
                  </a:txBody>
                  <a:tcPr/>
                </a:tc>
                <a:tc>
                  <a:txBody>
                    <a:bodyPr/>
                    <a:lstStyle/>
                    <a:p>
                      <a:r>
                        <a:rPr lang="en-IN" dirty="0"/>
                        <a:t>NUMBER</a:t>
                      </a:r>
                    </a:p>
                  </a:txBody>
                  <a:tcPr/>
                </a:tc>
                <a:tc>
                  <a:txBody>
                    <a:bodyPr/>
                    <a:lstStyle/>
                    <a:p>
                      <a:r>
                        <a:rPr lang="en-IN" dirty="0"/>
                        <a:t>NOT NULL</a:t>
                      </a:r>
                    </a:p>
                  </a:txBody>
                  <a:tcPr/>
                </a:tc>
                <a:extLst>
                  <a:ext uri="{0D108BD9-81ED-4DB2-BD59-A6C34878D82A}">
                    <a16:rowId xmlns:a16="http://schemas.microsoft.com/office/drawing/2014/main" val="1085970820"/>
                  </a:ext>
                </a:extLst>
              </a:tr>
            </a:tbl>
          </a:graphicData>
        </a:graphic>
      </p:graphicFrame>
      <p:sp>
        <p:nvSpPr>
          <p:cNvPr id="5" name="TextBox 4">
            <a:extLst>
              <a:ext uri="{FF2B5EF4-FFF2-40B4-BE49-F238E27FC236}">
                <a16:creationId xmlns:a16="http://schemas.microsoft.com/office/drawing/2014/main" id="{AD3E54DE-6AF8-BD3A-9011-17DAA9B5144C}"/>
              </a:ext>
            </a:extLst>
          </p:cNvPr>
          <p:cNvSpPr txBox="1"/>
          <p:nvPr/>
        </p:nvSpPr>
        <p:spPr>
          <a:xfrm>
            <a:off x="1026159" y="2805622"/>
            <a:ext cx="2310954" cy="461665"/>
          </a:xfrm>
          <a:prstGeom prst="rect">
            <a:avLst/>
          </a:prstGeom>
          <a:noFill/>
        </p:spPr>
        <p:txBody>
          <a:bodyPr wrap="none" rtlCol="0">
            <a:spAutoFit/>
          </a:bodyPr>
          <a:lstStyle/>
          <a:p>
            <a:r>
              <a:rPr lang="en-IN" sz="2400" b="1" dirty="0"/>
              <a:t>Questions Table</a:t>
            </a:r>
          </a:p>
        </p:txBody>
      </p:sp>
    </p:spTree>
    <p:extLst>
      <p:ext uri="{BB962C8B-B14F-4D97-AF65-F5344CB8AC3E}">
        <p14:creationId xmlns:p14="http://schemas.microsoft.com/office/powerpoint/2010/main" val="992484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2844436-36E9-476F-C8CB-B0C3DCF0A71A}"/>
              </a:ext>
            </a:extLst>
          </p:cNvPr>
          <p:cNvGraphicFramePr>
            <a:graphicFrameLocks noGrp="1"/>
          </p:cNvGraphicFramePr>
          <p:nvPr>
            <p:extLst>
              <p:ext uri="{D42A27DB-BD31-4B8C-83A1-F6EECF244321}">
                <p14:modId xmlns:p14="http://schemas.microsoft.com/office/powerpoint/2010/main" val="3588378580"/>
              </p:ext>
            </p:extLst>
          </p:nvPr>
        </p:nvGraphicFramePr>
        <p:xfrm>
          <a:off x="822960" y="1127760"/>
          <a:ext cx="8127999" cy="3005666"/>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3012212865"/>
                    </a:ext>
                  </a:extLst>
                </a:gridCol>
                <a:gridCol w="2709333">
                  <a:extLst>
                    <a:ext uri="{9D8B030D-6E8A-4147-A177-3AD203B41FA5}">
                      <a16:colId xmlns:a16="http://schemas.microsoft.com/office/drawing/2014/main" val="2021930815"/>
                    </a:ext>
                  </a:extLst>
                </a:gridCol>
                <a:gridCol w="2709333">
                  <a:extLst>
                    <a:ext uri="{9D8B030D-6E8A-4147-A177-3AD203B41FA5}">
                      <a16:colId xmlns:a16="http://schemas.microsoft.com/office/drawing/2014/main" val="1057844724"/>
                    </a:ext>
                  </a:extLst>
                </a:gridCol>
              </a:tblGrid>
              <a:tr h="409786">
                <a:tc>
                  <a:txBody>
                    <a:bodyPr/>
                    <a:lstStyle/>
                    <a:p>
                      <a:r>
                        <a:rPr lang="en-IN" dirty="0"/>
                        <a:t>Columns</a:t>
                      </a:r>
                    </a:p>
                  </a:txBody>
                  <a:tcPr/>
                </a:tc>
                <a:tc>
                  <a:txBody>
                    <a:bodyPr/>
                    <a:lstStyle/>
                    <a:p>
                      <a:r>
                        <a:rPr lang="en-IN" dirty="0"/>
                        <a:t>Type</a:t>
                      </a:r>
                    </a:p>
                  </a:txBody>
                  <a:tcPr/>
                </a:tc>
                <a:tc>
                  <a:txBody>
                    <a:bodyPr/>
                    <a:lstStyle/>
                    <a:p>
                      <a:r>
                        <a:rPr lang="en-IN" dirty="0"/>
                        <a:t>Constraints</a:t>
                      </a:r>
                    </a:p>
                  </a:txBody>
                  <a:tcPr/>
                </a:tc>
                <a:extLst>
                  <a:ext uri="{0D108BD9-81ED-4DB2-BD59-A6C34878D82A}">
                    <a16:rowId xmlns:a16="http://schemas.microsoft.com/office/drawing/2014/main" val="1420742835"/>
                  </a:ext>
                </a:extLst>
              </a:tr>
              <a:tr h="370840">
                <a:tc>
                  <a:txBody>
                    <a:bodyPr/>
                    <a:lstStyle/>
                    <a:p>
                      <a:r>
                        <a:rPr lang="en-IN" dirty="0"/>
                        <a:t>Quiz-Id</a:t>
                      </a:r>
                    </a:p>
                  </a:txBody>
                  <a:tcPr/>
                </a:tc>
                <a:tc>
                  <a:txBody>
                    <a:bodyPr/>
                    <a:lstStyle/>
                    <a:p>
                      <a:r>
                        <a:rPr lang="en-IN" dirty="0"/>
                        <a:t>CHAR(7)</a:t>
                      </a:r>
                    </a:p>
                  </a:txBody>
                  <a:tcPr/>
                </a:tc>
                <a:tc>
                  <a:txBody>
                    <a:bodyPr/>
                    <a:lstStyle/>
                    <a:p>
                      <a:r>
                        <a:rPr lang="en-IN" dirty="0"/>
                        <a:t>FOREIGN KEY</a:t>
                      </a:r>
                    </a:p>
                  </a:txBody>
                  <a:tcPr/>
                </a:tc>
                <a:extLst>
                  <a:ext uri="{0D108BD9-81ED-4DB2-BD59-A6C34878D82A}">
                    <a16:rowId xmlns:a16="http://schemas.microsoft.com/office/drawing/2014/main" val="1845745549"/>
                  </a:ext>
                </a:extLst>
              </a:tr>
              <a:tr h="370840">
                <a:tc>
                  <a:txBody>
                    <a:bodyPr/>
                    <a:lstStyle/>
                    <a:p>
                      <a:r>
                        <a:rPr lang="en-IN" dirty="0"/>
                        <a:t>Option-A</a:t>
                      </a:r>
                    </a:p>
                  </a:txBody>
                  <a:tcPr/>
                </a:tc>
                <a:tc>
                  <a:txBody>
                    <a:bodyPr/>
                    <a:lstStyle/>
                    <a:p>
                      <a:r>
                        <a:rPr lang="en-IN" dirty="0"/>
                        <a:t>CHAR(7)</a:t>
                      </a:r>
                    </a:p>
                  </a:txBody>
                  <a:tcPr/>
                </a:tc>
                <a:tc>
                  <a:txBody>
                    <a:bodyPr/>
                    <a:lstStyle/>
                    <a:p>
                      <a:r>
                        <a:rPr lang="en-IN" dirty="0"/>
                        <a:t>PRIMARY KEY</a:t>
                      </a:r>
                    </a:p>
                  </a:txBody>
                  <a:tcPr/>
                </a:tc>
                <a:extLst>
                  <a:ext uri="{0D108BD9-81ED-4DB2-BD59-A6C34878D82A}">
                    <a16:rowId xmlns:a16="http://schemas.microsoft.com/office/drawing/2014/main" val="3092469792"/>
                  </a:ext>
                </a:extLst>
              </a:tr>
              <a:tr h="370840">
                <a:tc>
                  <a:txBody>
                    <a:bodyPr/>
                    <a:lstStyle/>
                    <a:p>
                      <a:r>
                        <a:rPr lang="en-IN" dirty="0"/>
                        <a:t>Option-B</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2520725995"/>
                  </a:ext>
                </a:extLst>
              </a:tr>
              <a:tr h="370840">
                <a:tc>
                  <a:txBody>
                    <a:bodyPr/>
                    <a:lstStyle/>
                    <a:p>
                      <a:r>
                        <a:rPr lang="en-IN" dirty="0"/>
                        <a:t>Option-C</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1791626915"/>
                  </a:ext>
                </a:extLst>
              </a:tr>
              <a:tr h="370840">
                <a:tc>
                  <a:txBody>
                    <a:bodyPr/>
                    <a:lstStyle/>
                    <a:p>
                      <a:r>
                        <a:rPr lang="en-IN" dirty="0"/>
                        <a:t>Option-D</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1653054833"/>
                  </a:ext>
                </a:extLst>
              </a:tr>
              <a:tr h="370840">
                <a:tc>
                  <a:txBody>
                    <a:bodyPr/>
                    <a:lstStyle/>
                    <a:p>
                      <a:r>
                        <a:rPr lang="en-IN" dirty="0"/>
                        <a:t>Correct-Option</a:t>
                      </a:r>
                    </a:p>
                  </a:txBody>
                  <a:tcPr/>
                </a:tc>
                <a:tc>
                  <a:txBody>
                    <a:bodyPr/>
                    <a:lstStyle/>
                    <a:p>
                      <a:r>
                        <a:rPr lang="en-IN" dirty="0"/>
                        <a:t>VARCHAR(20)</a:t>
                      </a:r>
                    </a:p>
                  </a:txBody>
                  <a:tcPr/>
                </a:tc>
                <a:tc>
                  <a:txBody>
                    <a:bodyPr/>
                    <a:lstStyle/>
                    <a:p>
                      <a:r>
                        <a:rPr lang="en-IN" dirty="0"/>
                        <a:t>NOT NULL</a:t>
                      </a:r>
                    </a:p>
                  </a:txBody>
                  <a:tcPr/>
                </a:tc>
                <a:extLst>
                  <a:ext uri="{0D108BD9-81ED-4DB2-BD59-A6C34878D82A}">
                    <a16:rowId xmlns:a16="http://schemas.microsoft.com/office/drawing/2014/main" val="1386026517"/>
                  </a:ext>
                </a:extLst>
              </a:tr>
              <a:tr h="370840">
                <a:tc>
                  <a:txBody>
                    <a:bodyPr/>
                    <a:lstStyle/>
                    <a:p>
                      <a:r>
                        <a:rPr lang="en-IN" dirty="0"/>
                        <a:t>Question-Id</a:t>
                      </a:r>
                    </a:p>
                  </a:txBody>
                  <a:tcPr/>
                </a:tc>
                <a:tc>
                  <a:txBody>
                    <a:bodyPr/>
                    <a:lstStyle/>
                    <a:p>
                      <a:r>
                        <a:rPr lang="en-IN" dirty="0"/>
                        <a:t>CHAR(7)</a:t>
                      </a:r>
                    </a:p>
                  </a:txBody>
                  <a:tcPr/>
                </a:tc>
                <a:tc>
                  <a:txBody>
                    <a:bodyPr/>
                    <a:lstStyle/>
                    <a:p>
                      <a:r>
                        <a:rPr lang="en-IN" dirty="0"/>
                        <a:t>FOREIGN KEY</a:t>
                      </a:r>
                    </a:p>
                  </a:txBody>
                  <a:tcPr/>
                </a:tc>
                <a:extLst>
                  <a:ext uri="{0D108BD9-81ED-4DB2-BD59-A6C34878D82A}">
                    <a16:rowId xmlns:a16="http://schemas.microsoft.com/office/drawing/2014/main" val="155192042"/>
                  </a:ext>
                </a:extLst>
              </a:tr>
            </a:tbl>
          </a:graphicData>
        </a:graphic>
      </p:graphicFrame>
      <p:sp>
        <p:nvSpPr>
          <p:cNvPr id="3" name="TextBox 2">
            <a:extLst>
              <a:ext uri="{FF2B5EF4-FFF2-40B4-BE49-F238E27FC236}">
                <a16:creationId xmlns:a16="http://schemas.microsoft.com/office/drawing/2014/main" id="{6DDAE27C-F125-A268-5C43-6B1C62A9F107}"/>
              </a:ext>
            </a:extLst>
          </p:cNvPr>
          <p:cNvSpPr txBox="1"/>
          <p:nvPr/>
        </p:nvSpPr>
        <p:spPr>
          <a:xfrm>
            <a:off x="822960" y="666095"/>
            <a:ext cx="2076787" cy="461665"/>
          </a:xfrm>
          <a:prstGeom prst="rect">
            <a:avLst/>
          </a:prstGeom>
          <a:noFill/>
        </p:spPr>
        <p:txBody>
          <a:bodyPr wrap="none" rtlCol="0">
            <a:spAutoFit/>
          </a:bodyPr>
          <a:lstStyle/>
          <a:p>
            <a:r>
              <a:rPr lang="en-IN" sz="2400" b="1" dirty="0"/>
              <a:t>Answers Table</a:t>
            </a:r>
          </a:p>
        </p:txBody>
      </p:sp>
    </p:spTree>
    <p:extLst>
      <p:ext uri="{BB962C8B-B14F-4D97-AF65-F5344CB8AC3E}">
        <p14:creationId xmlns:p14="http://schemas.microsoft.com/office/powerpoint/2010/main" val="3701335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F64D79-A1FB-86B1-3DFA-90AEF0F2FF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1001723"/>
            <a:ext cx="5913120" cy="5194300"/>
          </a:xfrm>
          <a:prstGeom prst="rect">
            <a:avLst/>
          </a:prstGeom>
          <a:noFill/>
          <a:ln>
            <a:noFill/>
          </a:ln>
        </p:spPr>
      </p:pic>
      <p:sp>
        <p:nvSpPr>
          <p:cNvPr id="3" name="TextBox 2">
            <a:extLst>
              <a:ext uri="{FF2B5EF4-FFF2-40B4-BE49-F238E27FC236}">
                <a16:creationId xmlns:a16="http://schemas.microsoft.com/office/drawing/2014/main" id="{08B16DC8-D282-711A-00AF-729EFEDAD8A6}"/>
              </a:ext>
            </a:extLst>
          </p:cNvPr>
          <p:cNvSpPr txBox="1"/>
          <p:nvPr/>
        </p:nvSpPr>
        <p:spPr>
          <a:xfrm>
            <a:off x="2346960" y="541635"/>
            <a:ext cx="6749476" cy="461665"/>
          </a:xfrm>
          <a:prstGeom prst="rect">
            <a:avLst/>
          </a:prstGeom>
          <a:noFill/>
        </p:spPr>
        <p:txBody>
          <a:bodyPr wrap="none" rtlCol="0">
            <a:spAutoFit/>
          </a:bodyPr>
          <a:lstStyle/>
          <a:p>
            <a:r>
              <a:rPr lang="en-IN" sz="2400" b="1" dirty="0"/>
              <a:t>Test Cases for the Learning Management System :</a:t>
            </a:r>
          </a:p>
        </p:txBody>
      </p:sp>
    </p:spTree>
    <p:extLst>
      <p:ext uri="{BB962C8B-B14F-4D97-AF65-F5344CB8AC3E}">
        <p14:creationId xmlns:p14="http://schemas.microsoft.com/office/powerpoint/2010/main" val="21567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962878-0A4F-C33E-4F87-4CB9AE10B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43" y="721360"/>
            <a:ext cx="7780713" cy="5466080"/>
          </a:xfrm>
          <a:prstGeom prst="rect">
            <a:avLst/>
          </a:prstGeom>
        </p:spPr>
      </p:pic>
    </p:spTree>
    <p:extLst>
      <p:ext uri="{BB962C8B-B14F-4D97-AF65-F5344CB8AC3E}">
        <p14:creationId xmlns:p14="http://schemas.microsoft.com/office/powerpoint/2010/main" val="4053949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2296EC-884A-E73F-E986-5B9548AFC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884" y="701039"/>
            <a:ext cx="7734231" cy="5374641"/>
          </a:xfrm>
          <a:prstGeom prst="rect">
            <a:avLst/>
          </a:prstGeom>
        </p:spPr>
      </p:pic>
    </p:spTree>
    <p:extLst>
      <p:ext uri="{BB962C8B-B14F-4D97-AF65-F5344CB8AC3E}">
        <p14:creationId xmlns:p14="http://schemas.microsoft.com/office/powerpoint/2010/main" val="811813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8953F65-2471-DD78-FFEA-B2488295D46C}"/>
              </a:ext>
            </a:extLst>
          </p:cNvPr>
          <p:cNvSpPr>
            <a:spLocks noGrp="1"/>
          </p:cNvSpPr>
          <p:nvPr>
            <p:ph type="title"/>
          </p:nvPr>
        </p:nvSpPr>
        <p:spPr/>
        <p:txBody>
          <a:bodyPr/>
          <a:lstStyle/>
          <a:p>
            <a:r>
              <a:rPr lang="en-IN" sz="4400" b="1" dirty="0"/>
              <a:t>User Management Module</a:t>
            </a:r>
            <a:br>
              <a:rPr lang="en-IN" sz="4400" b="1" dirty="0"/>
            </a:br>
            <a:endParaRPr lang="en-IN" dirty="0"/>
          </a:p>
        </p:txBody>
      </p:sp>
      <p:sp>
        <p:nvSpPr>
          <p:cNvPr id="9" name="Text Placeholder 8">
            <a:extLst>
              <a:ext uri="{FF2B5EF4-FFF2-40B4-BE49-F238E27FC236}">
                <a16:creationId xmlns:a16="http://schemas.microsoft.com/office/drawing/2014/main" id="{F65C79D9-9B48-AC5F-F90D-3D78BB5B3C9B}"/>
              </a:ext>
            </a:extLst>
          </p:cNvPr>
          <p:cNvSpPr>
            <a:spLocks noGrp="1"/>
          </p:cNvSpPr>
          <p:nvPr>
            <p:ph type="body" idx="1"/>
          </p:nvPr>
        </p:nvSpPr>
        <p:spPr/>
        <p:txBody>
          <a:bodyPr/>
          <a:lstStyle/>
          <a:p>
            <a:endParaRPr lang="en-IN" dirty="0"/>
          </a:p>
        </p:txBody>
      </p:sp>
      <p:sp>
        <p:nvSpPr>
          <p:cNvPr id="10" name="TextBox 9">
            <a:extLst>
              <a:ext uri="{FF2B5EF4-FFF2-40B4-BE49-F238E27FC236}">
                <a16:creationId xmlns:a16="http://schemas.microsoft.com/office/drawing/2014/main" id="{7046082F-5D04-4147-A177-3CE76503CDCA}"/>
              </a:ext>
            </a:extLst>
          </p:cNvPr>
          <p:cNvSpPr txBox="1"/>
          <p:nvPr/>
        </p:nvSpPr>
        <p:spPr>
          <a:xfrm>
            <a:off x="8930640" y="4000158"/>
            <a:ext cx="2311595" cy="646331"/>
          </a:xfrm>
          <a:prstGeom prst="rect">
            <a:avLst/>
          </a:prstGeom>
          <a:noFill/>
        </p:spPr>
        <p:txBody>
          <a:bodyPr wrap="none" rtlCol="0">
            <a:spAutoFit/>
          </a:bodyPr>
          <a:lstStyle/>
          <a:p>
            <a:r>
              <a:rPr lang="en-IN" dirty="0"/>
              <a:t>P. Jaya Venkata Sai Ram</a:t>
            </a:r>
          </a:p>
          <a:p>
            <a:endParaRPr lang="en-IN" dirty="0"/>
          </a:p>
        </p:txBody>
      </p:sp>
    </p:spTree>
    <p:extLst>
      <p:ext uri="{BB962C8B-B14F-4D97-AF65-F5344CB8AC3E}">
        <p14:creationId xmlns:p14="http://schemas.microsoft.com/office/powerpoint/2010/main" val="2558273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189313-1868-12CB-3F88-057C79DB7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637540"/>
            <a:ext cx="9270435" cy="5427980"/>
          </a:xfrm>
          <a:prstGeom prst="rect">
            <a:avLst/>
          </a:prstGeom>
        </p:spPr>
      </p:pic>
    </p:spTree>
    <p:extLst>
      <p:ext uri="{BB962C8B-B14F-4D97-AF65-F5344CB8AC3E}">
        <p14:creationId xmlns:p14="http://schemas.microsoft.com/office/powerpoint/2010/main" val="34975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D78C7F-0170-D996-0078-40CAD017A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60" y="619760"/>
            <a:ext cx="10586720" cy="5955030"/>
          </a:xfrm>
          <a:prstGeom prst="rect">
            <a:avLst/>
          </a:prstGeom>
        </p:spPr>
      </p:pic>
    </p:spTree>
    <p:extLst>
      <p:ext uri="{BB962C8B-B14F-4D97-AF65-F5344CB8AC3E}">
        <p14:creationId xmlns:p14="http://schemas.microsoft.com/office/powerpoint/2010/main" val="13734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1B9C3-8F0C-5CEB-2853-ECC104CE1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 y="318770"/>
            <a:ext cx="11176000" cy="6286500"/>
          </a:xfrm>
          <a:prstGeom prst="rect">
            <a:avLst/>
          </a:prstGeom>
        </p:spPr>
      </p:pic>
    </p:spTree>
    <p:extLst>
      <p:ext uri="{BB962C8B-B14F-4D97-AF65-F5344CB8AC3E}">
        <p14:creationId xmlns:p14="http://schemas.microsoft.com/office/powerpoint/2010/main" val="1601579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D6BB7-A534-BE99-EC73-6C0B395EE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 y="308610"/>
            <a:ext cx="11137618" cy="6264910"/>
          </a:xfrm>
          <a:prstGeom prst="rect">
            <a:avLst/>
          </a:prstGeom>
        </p:spPr>
      </p:pic>
    </p:spTree>
    <p:extLst>
      <p:ext uri="{BB962C8B-B14F-4D97-AF65-F5344CB8AC3E}">
        <p14:creationId xmlns:p14="http://schemas.microsoft.com/office/powerpoint/2010/main" val="120735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641DD6-529E-9B29-1572-7C517E1881C3}"/>
              </a:ext>
            </a:extLst>
          </p:cNvPr>
          <p:cNvSpPr txBox="1"/>
          <p:nvPr/>
        </p:nvSpPr>
        <p:spPr>
          <a:xfrm>
            <a:off x="845573" y="766916"/>
            <a:ext cx="10304207" cy="4418710"/>
          </a:xfrm>
          <a:prstGeom prst="rect">
            <a:avLst/>
          </a:prstGeom>
          <a:noFill/>
        </p:spPr>
        <p:txBody>
          <a:bodyPr wrap="square">
            <a:spAutoFit/>
          </a:bodyPr>
          <a:lstStyle/>
          <a:p>
            <a:pPr>
              <a:lnSpc>
                <a:spcPct val="107000"/>
              </a:lnSpc>
              <a:spcAft>
                <a:spcPts val="800"/>
              </a:spcAft>
            </a:pPr>
            <a:r>
              <a:rPr lang="en-IN" sz="2800" b="1" u="sng" kern="100" dirty="0">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traditional education system has limitations in terms of accessibility, flexibility, and scalability. With the rise of digital learning, the need for an efficient, interactive, and easily accessible platform has become essential. Existing Learning Management Systems are often complex, difficult to navigate, or overly expensive for smaller educational institutions or independent instructors. This project seeks to develop a simple LMS that addresses the following problems:</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Lack of a centralized platform for managing courses, content, and students.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Limited interaction between students and instructors.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Difficulties in tracking student progress and performance.</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Accessibility issues for students in remote locations or those with time constraints.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aim is to create a user-friendly, accessible LMS for educational institutions to help improve the learning experience for both students and instructors</a:t>
            </a:r>
            <a:endParaRPr lang="en-IN" dirty="0"/>
          </a:p>
        </p:txBody>
      </p:sp>
    </p:spTree>
    <p:extLst>
      <p:ext uri="{BB962C8B-B14F-4D97-AF65-F5344CB8AC3E}">
        <p14:creationId xmlns:p14="http://schemas.microsoft.com/office/powerpoint/2010/main" val="2048269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E90BE-4C60-83C7-34C6-2B7EB6335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0" y="268604"/>
            <a:ext cx="11226800" cy="6315075"/>
          </a:xfrm>
          <a:prstGeom prst="rect">
            <a:avLst/>
          </a:prstGeom>
        </p:spPr>
      </p:pic>
    </p:spTree>
    <p:extLst>
      <p:ext uri="{BB962C8B-B14F-4D97-AF65-F5344CB8AC3E}">
        <p14:creationId xmlns:p14="http://schemas.microsoft.com/office/powerpoint/2010/main" val="3434787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FAAB6-15C6-4175-199B-9E7DCF5B8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285750"/>
            <a:ext cx="11206480" cy="6303645"/>
          </a:xfrm>
          <a:prstGeom prst="rect">
            <a:avLst/>
          </a:prstGeom>
        </p:spPr>
      </p:pic>
    </p:spTree>
    <p:extLst>
      <p:ext uri="{BB962C8B-B14F-4D97-AF65-F5344CB8AC3E}">
        <p14:creationId xmlns:p14="http://schemas.microsoft.com/office/powerpoint/2010/main" val="4108599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3F976-DC67-C158-9922-DF283F950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284480"/>
            <a:ext cx="11236960" cy="6320790"/>
          </a:xfrm>
          <a:prstGeom prst="rect">
            <a:avLst/>
          </a:prstGeom>
        </p:spPr>
      </p:pic>
    </p:spTree>
    <p:extLst>
      <p:ext uri="{BB962C8B-B14F-4D97-AF65-F5344CB8AC3E}">
        <p14:creationId xmlns:p14="http://schemas.microsoft.com/office/powerpoint/2010/main" val="230953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5DF11-9E7C-4BB2-CA07-DA197C69B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254000"/>
            <a:ext cx="11234702" cy="6319520"/>
          </a:xfrm>
          <a:prstGeom prst="rect">
            <a:avLst/>
          </a:prstGeom>
        </p:spPr>
      </p:pic>
    </p:spTree>
    <p:extLst>
      <p:ext uri="{BB962C8B-B14F-4D97-AF65-F5344CB8AC3E}">
        <p14:creationId xmlns:p14="http://schemas.microsoft.com/office/powerpoint/2010/main" val="2297526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C13BD3-7D3E-7A21-B13F-3F29E8641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240030"/>
            <a:ext cx="11313724" cy="6363970"/>
          </a:xfrm>
          <a:prstGeom prst="rect">
            <a:avLst/>
          </a:prstGeom>
        </p:spPr>
      </p:pic>
    </p:spTree>
    <p:extLst>
      <p:ext uri="{BB962C8B-B14F-4D97-AF65-F5344CB8AC3E}">
        <p14:creationId xmlns:p14="http://schemas.microsoft.com/office/powerpoint/2010/main" val="1926807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95E8-5600-436F-5E8D-F734CEB9136C}"/>
              </a:ext>
            </a:extLst>
          </p:cNvPr>
          <p:cNvSpPr>
            <a:spLocks noGrp="1"/>
          </p:cNvSpPr>
          <p:nvPr>
            <p:ph type="title"/>
          </p:nvPr>
        </p:nvSpPr>
        <p:spPr/>
        <p:txBody>
          <a:bodyPr>
            <a:normAutofit/>
          </a:bodyPr>
          <a:lstStyle/>
          <a:p>
            <a:r>
              <a:rPr lang="en-IN" sz="4000" b="1" dirty="0"/>
              <a:t> Chatbot &amp; Communication Module</a:t>
            </a:r>
          </a:p>
        </p:txBody>
      </p:sp>
      <p:sp>
        <p:nvSpPr>
          <p:cNvPr id="5" name="TextBox 4">
            <a:extLst>
              <a:ext uri="{FF2B5EF4-FFF2-40B4-BE49-F238E27FC236}">
                <a16:creationId xmlns:a16="http://schemas.microsoft.com/office/drawing/2014/main" id="{4832F37C-303F-87D3-9375-71D5A611E181}"/>
              </a:ext>
            </a:extLst>
          </p:cNvPr>
          <p:cNvSpPr txBox="1"/>
          <p:nvPr/>
        </p:nvSpPr>
        <p:spPr>
          <a:xfrm>
            <a:off x="1554480" y="2682240"/>
            <a:ext cx="7294618" cy="2031325"/>
          </a:xfrm>
          <a:prstGeom prst="rect">
            <a:avLst/>
          </a:prstGeom>
          <a:noFill/>
        </p:spPr>
        <p:txBody>
          <a:bodyPr wrap="square" rtlCol="0">
            <a:spAutoFit/>
          </a:bodyPr>
          <a:lstStyle/>
          <a:p>
            <a:r>
              <a:rPr lang="en-IN" b="1" dirty="0"/>
              <a:t>Why Use a Chatbot?</a:t>
            </a:r>
          </a:p>
          <a:p>
            <a:pPr marL="285750" indent="-285750">
              <a:buFont typeface="Arial" panose="020B0604020202020204" pitchFamily="34" charset="0"/>
              <a:buChar char="•"/>
            </a:pPr>
            <a:r>
              <a:rPr lang="en-IN" dirty="0"/>
              <a:t> Provides </a:t>
            </a:r>
            <a:r>
              <a:rPr lang="en-IN" b="1" dirty="0"/>
              <a:t>instant responses</a:t>
            </a:r>
            <a:r>
              <a:rPr lang="en-IN" dirty="0"/>
              <a:t> to users</a:t>
            </a:r>
          </a:p>
          <a:p>
            <a:pPr marL="285750" indent="-285750">
              <a:buFont typeface="Arial" panose="020B0604020202020204" pitchFamily="34" charset="0"/>
              <a:buChar char="•"/>
            </a:pPr>
            <a:r>
              <a:rPr lang="en-IN" dirty="0"/>
              <a:t> </a:t>
            </a:r>
            <a:r>
              <a:rPr lang="en-IN" b="1" dirty="0"/>
              <a:t>Available 24/7</a:t>
            </a:r>
            <a:r>
              <a:rPr lang="en-IN" dirty="0"/>
              <a:t> – No waiting time</a:t>
            </a:r>
          </a:p>
          <a:p>
            <a:pPr marL="285750" indent="-285750">
              <a:buFont typeface="Arial" panose="020B0604020202020204" pitchFamily="34" charset="0"/>
              <a:buChar char="•"/>
            </a:pPr>
            <a:r>
              <a:rPr lang="en-IN" dirty="0"/>
              <a:t> Reduces </a:t>
            </a:r>
            <a:r>
              <a:rPr lang="en-IN" b="1" dirty="0"/>
              <a:t>human workload</a:t>
            </a:r>
            <a:r>
              <a:rPr lang="en-IN" dirty="0"/>
              <a:t> in customer service</a:t>
            </a:r>
          </a:p>
          <a:p>
            <a:pPr marL="285750" indent="-285750">
              <a:buFont typeface="Arial" panose="020B0604020202020204" pitchFamily="34" charset="0"/>
              <a:buChar char="•"/>
            </a:pPr>
            <a:r>
              <a:rPr lang="en-IN" dirty="0"/>
              <a:t> Can handle </a:t>
            </a:r>
            <a:r>
              <a:rPr lang="en-IN" b="1" dirty="0"/>
              <a:t>multiple users simultaneously</a:t>
            </a:r>
          </a:p>
          <a:p>
            <a:pPr marL="285750" indent="-285750">
              <a:buFont typeface="Arial" panose="020B0604020202020204" pitchFamily="34" charset="0"/>
              <a:buChar char="•"/>
            </a:pPr>
            <a:r>
              <a:rPr lang="en-IN" dirty="0"/>
              <a:t>Enhances </a:t>
            </a:r>
            <a:r>
              <a:rPr lang="en-IN" b="1" dirty="0"/>
              <a:t>user engagement</a:t>
            </a:r>
            <a:r>
              <a:rPr lang="en-IN" dirty="0"/>
              <a:t> and experience</a:t>
            </a:r>
          </a:p>
          <a:p>
            <a:endParaRPr lang="en-IN" dirty="0"/>
          </a:p>
        </p:txBody>
      </p:sp>
      <p:sp>
        <p:nvSpPr>
          <p:cNvPr id="9" name="TextBox 8">
            <a:extLst>
              <a:ext uri="{FF2B5EF4-FFF2-40B4-BE49-F238E27FC236}">
                <a16:creationId xmlns:a16="http://schemas.microsoft.com/office/drawing/2014/main" id="{F9E05562-38B7-8F42-1A5E-61038DF8B5B0}"/>
              </a:ext>
            </a:extLst>
          </p:cNvPr>
          <p:cNvSpPr txBox="1"/>
          <p:nvPr/>
        </p:nvSpPr>
        <p:spPr>
          <a:xfrm>
            <a:off x="9235440" y="1916667"/>
            <a:ext cx="1046184" cy="369332"/>
          </a:xfrm>
          <a:prstGeom prst="rect">
            <a:avLst/>
          </a:prstGeom>
          <a:noFill/>
        </p:spPr>
        <p:txBody>
          <a:bodyPr wrap="none" rtlCol="0">
            <a:spAutoFit/>
          </a:bodyPr>
          <a:lstStyle/>
          <a:p>
            <a:r>
              <a:rPr lang="en-IN" dirty="0"/>
              <a:t>D. Prasad</a:t>
            </a:r>
          </a:p>
        </p:txBody>
      </p:sp>
    </p:spTree>
    <p:extLst>
      <p:ext uri="{BB962C8B-B14F-4D97-AF65-F5344CB8AC3E}">
        <p14:creationId xmlns:p14="http://schemas.microsoft.com/office/powerpoint/2010/main" val="2957096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7C2E5C-175D-AC51-446D-C72C0695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 y="291465"/>
            <a:ext cx="11258411" cy="6332856"/>
          </a:xfrm>
          <a:prstGeom prst="rect">
            <a:avLst/>
          </a:prstGeom>
        </p:spPr>
      </p:pic>
    </p:spTree>
    <p:extLst>
      <p:ext uri="{BB962C8B-B14F-4D97-AF65-F5344CB8AC3E}">
        <p14:creationId xmlns:p14="http://schemas.microsoft.com/office/powerpoint/2010/main" val="2060200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1C0CB-90B9-1ABC-1A60-54C088961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84" y="254635"/>
            <a:ext cx="11286631" cy="6348730"/>
          </a:xfrm>
          <a:prstGeom prst="rect">
            <a:avLst/>
          </a:prstGeom>
        </p:spPr>
      </p:pic>
    </p:spTree>
    <p:extLst>
      <p:ext uri="{BB962C8B-B14F-4D97-AF65-F5344CB8AC3E}">
        <p14:creationId xmlns:p14="http://schemas.microsoft.com/office/powerpoint/2010/main" val="404669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CC68E0-0C9A-F766-D010-7FDA89153AF6}"/>
              </a:ext>
            </a:extLst>
          </p:cNvPr>
          <p:cNvSpPr txBox="1"/>
          <p:nvPr/>
        </p:nvSpPr>
        <p:spPr>
          <a:xfrm>
            <a:off x="1625600" y="1432561"/>
            <a:ext cx="7640320" cy="2585323"/>
          </a:xfrm>
          <a:prstGeom prst="rect">
            <a:avLst/>
          </a:prstGeom>
          <a:noFill/>
        </p:spPr>
        <p:txBody>
          <a:bodyPr wrap="square">
            <a:spAutoFit/>
          </a:bodyPr>
          <a:lstStyle/>
          <a:p>
            <a:r>
              <a:rPr lang="en-US" b="1" dirty="0"/>
              <a:t>Predefined Q&amp;A for Chatbot</a:t>
            </a:r>
          </a:p>
          <a:p>
            <a:r>
              <a:rPr lang="en-US" dirty="0"/>
              <a:t>Here are some sample predefined questions and answers for your chatbot:</a:t>
            </a:r>
          </a:p>
          <a:p>
            <a:pPr marL="285750" indent="-285750">
              <a:buFont typeface="Wingdings" panose="05000000000000000000" pitchFamily="2" charset="2"/>
              <a:buChar char="Ø"/>
            </a:pPr>
            <a:r>
              <a:rPr lang="en-US" b="1" dirty="0"/>
              <a:t>Question:</a:t>
            </a:r>
            <a:r>
              <a:rPr lang="en-US" dirty="0"/>
              <a:t> What is your name?</a:t>
            </a:r>
            <a:br>
              <a:rPr lang="en-US" dirty="0"/>
            </a:br>
            <a:r>
              <a:rPr lang="en-US" b="1" dirty="0"/>
              <a:t>   Answer:</a:t>
            </a:r>
            <a:r>
              <a:rPr lang="en-US" dirty="0"/>
              <a:t> Hi! I am your virtual assistant, ready to help you.</a:t>
            </a:r>
          </a:p>
          <a:p>
            <a:pPr marL="285750" indent="-285750">
              <a:buFont typeface="Wingdings" panose="05000000000000000000" pitchFamily="2" charset="2"/>
              <a:buChar char="Ø"/>
            </a:pPr>
            <a:r>
              <a:rPr lang="en-US" b="1" dirty="0"/>
              <a:t>Question:</a:t>
            </a:r>
            <a:r>
              <a:rPr lang="en-US" dirty="0"/>
              <a:t> How can I reset my password?</a:t>
            </a:r>
            <a:br>
              <a:rPr lang="en-US" dirty="0"/>
            </a:br>
            <a:r>
              <a:rPr lang="en-US" dirty="0"/>
              <a:t>  </a:t>
            </a:r>
            <a:r>
              <a:rPr lang="en-US" b="1" dirty="0"/>
              <a:t> Answer:</a:t>
            </a:r>
            <a:r>
              <a:rPr lang="en-US" dirty="0"/>
              <a:t> You can reset your password by clicking on </a:t>
            </a:r>
            <a:r>
              <a:rPr lang="en-US" b="1" dirty="0"/>
              <a:t>"Forgot Password"</a:t>
            </a:r>
            <a:r>
              <a:rPr lang="en-US" dirty="0"/>
              <a:t> on the login page.</a:t>
            </a:r>
          </a:p>
          <a:p>
            <a:pPr marL="285750" indent="-285750">
              <a:buFont typeface="Wingdings" panose="05000000000000000000" pitchFamily="2" charset="2"/>
              <a:buChar char="Ø"/>
            </a:pPr>
            <a:r>
              <a:rPr lang="en-US" b="1" dirty="0"/>
              <a:t> Question:</a:t>
            </a:r>
            <a:r>
              <a:rPr lang="en-US" dirty="0"/>
              <a:t> What are your working hours?</a:t>
            </a:r>
            <a:br>
              <a:rPr lang="en-US" dirty="0"/>
            </a:br>
            <a:r>
              <a:rPr lang="en-US" dirty="0"/>
              <a:t>    </a:t>
            </a:r>
            <a:r>
              <a:rPr lang="en-US" b="1" dirty="0"/>
              <a:t>Answer:</a:t>
            </a:r>
            <a:r>
              <a:rPr lang="en-US" dirty="0"/>
              <a:t> We are available </a:t>
            </a:r>
            <a:r>
              <a:rPr lang="en-US" b="1" dirty="0"/>
              <a:t>24/7</a:t>
            </a:r>
            <a:r>
              <a:rPr lang="en-US" dirty="0"/>
              <a:t> to assist you.</a:t>
            </a:r>
          </a:p>
        </p:txBody>
      </p:sp>
    </p:spTree>
    <p:extLst>
      <p:ext uri="{BB962C8B-B14F-4D97-AF65-F5344CB8AC3E}">
        <p14:creationId xmlns:p14="http://schemas.microsoft.com/office/powerpoint/2010/main" val="758915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69BF-9887-269D-B356-00958F36C8FA}"/>
              </a:ext>
            </a:extLst>
          </p:cNvPr>
          <p:cNvSpPr>
            <a:spLocks noGrp="1"/>
          </p:cNvSpPr>
          <p:nvPr>
            <p:ph type="title"/>
          </p:nvPr>
        </p:nvSpPr>
        <p:spPr/>
        <p:txBody>
          <a:bodyPr/>
          <a:lstStyle/>
          <a:p>
            <a:r>
              <a:rPr lang="en-IN" b="1" dirty="0"/>
              <a:t>Course Management Module</a:t>
            </a:r>
          </a:p>
        </p:txBody>
      </p:sp>
      <p:sp>
        <p:nvSpPr>
          <p:cNvPr id="8" name="Rectangle 5">
            <a:extLst>
              <a:ext uri="{FF2B5EF4-FFF2-40B4-BE49-F238E27FC236}">
                <a16:creationId xmlns:a16="http://schemas.microsoft.com/office/drawing/2014/main" id="{24F43EDD-62BD-03F2-1939-CCB7D7A542C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a:extLst>
              <a:ext uri="{FF2B5EF4-FFF2-40B4-BE49-F238E27FC236}">
                <a16:creationId xmlns:a16="http://schemas.microsoft.com/office/drawing/2014/main" id="{E1E2FF4B-CE68-E64E-656C-EF2C55C05455}"/>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7">
            <a:extLst>
              <a:ext uri="{FF2B5EF4-FFF2-40B4-BE49-F238E27FC236}">
                <a16:creationId xmlns:a16="http://schemas.microsoft.com/office/drawing/2014/main" id="{DD878006-9356-6640-33F8-62D5E68EBF69}"/>
              </a:ext>
            </a:extLst>
          </p:cNvPr>
          <p:cNvSpPr>
            <a:spLocks noChangeArrowheads="1"/>
          </p:cNvSpPr>
          <p:nvPr/>
        </p:nvSpPr>
        <p:spPr bwMode="auto">
          <a:xfrm>
            <a:off x="1137920" y="2795056"/>
            <a:ext cx="1012443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Our </a:t>
            </a:r>
            <a:r>
              <a:rPr kumimoji="0" lang="en-US" altLang="en-US" sz="1800" b="1" i="0" u="none" strike="noStrike" cap="none" normalizeH="0" baseline="0" dirty="0">
                <a:ln>
                  <a:noFill/>
                </a:ln>
                <a:solidFill>
                  <a:schemeClr val="tx1"/>
                </a:solidFill>
                <a:effectLst/>
                <a:latin typeface="Arial" panose="020B0604020202020204" pitchFamily="34" charset="0"/>
              </a:rPr>
              <a:t>Course Management System</a:t>
            </a:r>
            <a:r>
              <a:rPr kumimoji="0" lang="en-US" altLang="en-US" sz="1800" b="0" i="0" u="none" strike="noStrike" cap="none" normalizeH="0" baseline="0" dirty="0">
                <a:ln>
                  <a:noFill/>
                </a:ln>
                <a:solidFill>
                  <a:schemeClr val="tx1"/>
                </a:solidFill>
                <a:effectLst/>
                <a:latin typeface="Arial" panose="020B0604020202020204" pitchFamily="34" charset="0"/>
              </a:rPr>
              <a:t> provides a dynamic platform for teachers to create, manage, and organize courses efficiently. The system allows instructors to </a:t>
            </a:r>
            <a:r>
              <a:rPr kumimoji="0" lang="en-US" altLang="en-US" sz="1800" b="1" i="0" u="none" strike="noStrike" cap="none" normalizeH="0" baseline="0" dirty="0">
                <a:ln>
                  <a:noFill/>
                </a:ln>
                <a:solidFill>
                  <a:schemeClr val="tx1"/>
                </a:solidFill>
                <a:effectLst/>
                <a:latin typeface="Arial" panose="020B0604020202020204" pitchFamily="34" charset="0"/>
              </a:rPr>
              <a:t>create new courses dynamically</a:t>
            </a:r>
            <a:r>
              <a:rPr kumimoji="0" lang="en-US" altLang="en-US" sz="1800" b="0" i="0" u="none" strike="noStrike" cap="none" normalizeH="0" baseline="0" dirty="0">
                <a:ln>
                  <a:noFill/>
                </a:ln>
                <a:solidFill>
                  <a:schemeClr val="tx1"/>
                </a:solidFill>
                <a:effectLst/>
                <a:latin typeface="Arial" panose="020B0604020202020204" pitchFamily="34" charset="0"/>
              </a:rPr>
              <a:t>, adding essential details such as title, description, category, and number of lectures. The </a:t>
            </a:r>
            <a:r>
              <a:rPr kumimoji="0" lang="en-US" altLang="en-US" sz="1800" b="1" i="0" u="none" strike="noStrike" cap="none" normalizeH="0" baseline="0" dirty="0">
                <a:ln>
                  <a:noFill/>
                </a:ln>
                <a:solidFill>
                  <a:schemeClr val="tx1"/>
                </a:solidFill>
                <a:effectLst/>
                <a:latin typeface="Arial" panose="020B0604020202020204" pitchFamily="34" charset="0"/>
              </a:rPr>
              <a:t>teacher dashboard</a:t>
            </a:r>
            <a:r>
              <a:rPr kumimoji="0" lang="en-US" altLang="en-US" sz="1800" b="0" i="0" u="none" strike="noStrike" cap="none" normalizeH="0" baseline="0" dirty="0">
                <a:ln>
                  <a:noFill/>
                </a:ln>
                <a:solidFill>
                  <a:schemeClr val="tx1"/>
                </a:solidFill>
                <a:effectLst/>
                <a:latin typeface="Arial" panose="020B0604020202020204" pitchFamily="34" charset="0"/>
              </a:rPr>
              <a:t> displays all created courses, providing an overview of available subjects. Clicking on a course redirects to the </a:t>
            </a:r>
            <a:r>
              <a:rPr kumimoji="0" lang="en-US" altLang="en-US" sz="1800" b="1" i="0" u="none" strike="noStrike" cap="none" normalizeH="0" baseline="0" dirty="0">
                <a:ln>
                  <a:noFill/>
                </a:ln>
                <a:solidFill>
                  <a:schemeClr val="tx1"/>
                </a:solidFill>
                <a:effectLst/>
                <a:latin typeface="Arial" panose="020B0604020202020204" pitchFamily="34" charset="0"/>
              </a:rPr>
              <a:t>syllabus page</a:t>
            </a:r>
            <a:r>
              <a:rPr kumimoji="0" lang="en-US" altLang="en-US" sz="1800" b="0" i="0" u="none" strike="noStrike" cap="none" normalizeH="0" baseline="0" dirty="0">
                <a:ln>
                  <a:noFill/>
                </a:ln>
                <a:solidFill>
                  <a:schemeClr val="tx1"/>
                </a:solidFill>
                <a:effectLst/>
                <a:latin typeface="Arial" panose="020B0604020202020204" pitchFamily="34" charset="0"/>
              </a:rPr>
              <a:t>, where instructors can add and manage topics, subtopics, videos, documents, and quizzes in a structured format. This system enhances the learning experience by enabling a well-organized and interactive course management process.</a:t>
            </a:r>
          </a:p>
        </p:txBody>
      </p:sp>
      <p:sp>
        <p:nvSpPr>
          <p:cNvPr id="11" name="TextBox 10">
            <a:extLst>
              <a:ext uri="{FF2B5EF4-FFF2-40B4-BE49-F238E27FC236}">
                <a16:creationId xmlns:a16="http://schemas.microsoft.com/office/drawing/2014/main" id="{6E86ADEE-BE5A-6D7C-7C47-1827C9E181DB}"/>
              </a:ext>
            </a:extLst>
          </p:cNvPr>
          <p:cNvSpPr txBox="1"/>
          <p:nvPr/>
        </p:nvSpPr>
        <p:spPr>
          <a:xfrm>
            <a:off x="9296400" y="1986529"/>
            <a:ext cx="1382301" cy="369332"/>
          </a:xfrm>
          <a:prstGeom prst="rect">
            <a:avLst/>
          </a:prstGeom>
          <a:noFill/>
        </p:spPr>
        <p:txBody>
          <a:bodyPr wrap="none" rtlCol="0">
            <a:spAutoFit/>
          </a:bodyPr>
          <a:lstStyle/>
          <a:p>
            <a:r>
              <a:rPr lang="en-IN" dirty="0" err="1"/>
              <a:t>P.Prabhudaya</a:t>
            </a:r>
            <a:endParaRPr lang="en-IN" dirty="0"/>
          </a:p>
        </p:txBody>
      </p:sp>
    </p:spTree>
    <p:extLst>
      <p:ext uri="{BB962C8B-B14F-4D97-AF65-F5344CB8AC3E}">
        <p14:creationId xmlns:p14="http://schemas.microsoft.com/office/powerpoint/2010/main" val="183826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5B646E-1E70-913F-056D-742E42ED7F88}"/>
              </a:ext>
            </a:extLst>
          </p:cNvPr>
          <p:cNvSpPr txBox="1"/>
          <p:nvPr/>
        </p:nvSpPr>
        <p:spPr>
          <a:xfrm>
            <a:off x="914399" y="825911"/>
            <a:ext cx="10323871" cy="4657685"/>
          </a:xfrm>
          <a:prstGeom prst="rect">
            <a:avLst/>
          </a:prstGeom>
          <a:noFill/>
        </p:spPr>
        <p:txBody>
          <a:bodyPr wrap="square">
            <a:spAutoFit/>
          </a:bodyPr>
          <a:lstStyle/>
          <a:p>
            <a:pPr>
              <a:lnSpc>
                <a:spcPct val="107000"/>
              </a:lnSpc>
              <a:spcAft>
                <a:spcPts val="800"/>
              </a:spcAft>
            </a:pPr>
            <a:r>
              <a:rPr lang="en-IN" sz="2400" b="1" u="sng" kern="100" dirty="0">
                <a:effectLst/>
                <a:latin typeface="Calibri" panose="020F0502020204030204" pitchFamily="34" charset="0"/>
                <a:ea typeface="Calibri" panose="020F0502020204030204" pitchFamily="34" charset="0"/>
                <a:cs typeface="Times New Roman" panose="02020603050405020304" pitchFamily="18" charset="0"/>
              </a:rPr>
              <a:t>Project Objectives: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main objectives of this project are:</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Course Management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Allow instructors to upload, update, and manage courses.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Student Management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Enable students to view and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enroll</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in courses.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User Authentication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Implement login functionality for both instructors and students.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Content Delivery</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Provide a system to upload and view educational materials (e.g., PDFs, videos).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Progress Tracking</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Track student progress on enrolled courses.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Interactive Features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Allow students to post queries, interact with course content, and submit assignments.</a:t>
            </a:r>
          </a:p>
          <a:p>
            <a:pPr marL="342900" lvl="0" indent="-342900">
              <a:lnSpc>
                <a:spcPct val="107000"/>
              </a:lnSpc>
              <a:spcAft>
                <a:spcPts val="800"/>
              </a:spcAft>
              <a:buSzPts val="1000"/>
              <a:buFont typeface="Symbol" panose="05050102010706020507" pitchFamily="18" charset="2"/>
              <a:buChar char=""/>
              <a:tabLst>
                <a:tab pos="457200" algn="l"/>
              </a:tabLst>
            </a:pPr>
            <a:r>
              <a:rPr lang="en-IN" b="1" kern="100" dirty="0" err="1">
                <a:latin typeface="Calibri" panose="020F0502020204030204" pitchFamily="34" charset="0"/>
                <a:ea typeface="Calibri" panose="020F0502020204030204" pitchFamily="34" charset="0"/>
                <a:cs typeface="Times New Roman" panose="02020603050405020304" pitchFamily="18" charset="0"/>
              </a:rPr>
              <a:t>Chatbat</a:t>
            </a:r>
            <a:r>
              <a:rPr lang="en-IN" b="1" kern="100" dirty="0">
                <a:latin typeface="Calibri" panose="020F0502020204030204" pitchFamily="34" charset="0"/>
                <a:ea typeface="Calibri" panose="020F0502020204030204" pitchFamily="34" charset="0"/>
                <a:cs typeface="Times New Roman" panose="02020603050405020304" pitchFamily="18" charset="0"/>
              </a:rPr>
              <a:t>: </a:t>
            </a:r>
            <a:r>
              <a:rPr lang="en-IN" kern="100" dirty="0">
                <a:latin typeface="Calibri" panose="020F0502020204030204" pitchFamily="34" charset="0"/>
                <a:ea typeface="Calibri" panose="020F0502020204030204" pitchFamily="34" charset="0"/>
                <a:cs typeface="Times New Roman" panose="02020603050405020304" pitchFamily="18" charset="0"/>
              </a:rPr>
              <a:t>To create a chatbot. It is helpful for the users and get more knowledge about our project</a:t>
            </a:r>
          </a:p>
          <a:p>
            <a:pPr marL="342900" lvl="0" indent="-342900">
              <a:lnSpc>
                <a:spcPct val="107000"/>
              </a:lnSpc>
              <a:spcAft>
                <a:spcPts val="800"/>
              </a:spcAft>
              <a:buSzPts val="1000"/>
              <a:buFont typeface="Symbol" panose="05050102010706020507" pitchFamily="18" charset="2"/>
              <a:buChar char=""/>
              <a:tabLst>
                <a:tab pos="457200" algn="l"/>
              </a:tabLst>
            </a:pPr>
            <a:r>
              <a:rPr lang="en-IN" b="1" kern="100" dirty="0">
                <a:latin typeface="Calibri" panose="020F0502020204030204" pitchFamily="34" charset="0"/>
                <a:ea typeface="Calibri" panose="020F0502020204030204" pitchFamily="34" charset="0"/>
                <a:cs typeface="Times New Roman" panose="02020603050405020304" pitchFamily="18" charset="0"/>
              </a:rPr>
              <a:t> Course Creation: </a:t>
            </a:r>
            <a:r>
              <a:rPr lang="en-IN" kern="100" dirty="0">
                <a:latin typeface="Calibri" panose="020F0502020204030204" pitchFamily="34" charset="0"/>
                <a:ea typeface="Calibri" panose="020F0502020204030204" pitchFamily="34" charset="0"/>
                <a:cs typeface="Times New Roman" panose="02020603050405020304" pitchFamily="18" charset="0"/>
              </a:rPr>
              <a:t>A teacher can create a course dynamically and perform such operations as creating a syllabus,  adding content, tracking students etc.</a:t>
            </a:r>
          </a:p>
        </p:txBody>
      </p:sp>
    </p:spTree>
    <p:extLst>
      <p:ext uri="{BB962C8B-B14F-4D97-AF65-F5344CB8AC3E}">
        <p14:creationId xmlns:p14="http://schemas.microsoft.com/office/powerpoint/2010/main" val="59830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ECCF4B-82C3-0813-7B1C-47B32C1AA55C}"/>
              </a:ext>
            </a:extLst>
          </p:cNvPr>
          <p:cNvSpPr txBox="1"/>
          <p:nvPr/>
        </p:nvSpPr>
        <p:spPr>
          <a:xfrm>
            <a:off x="2804160" y="948193"/>
            <a:ext cx="6303803" cy="707886"/>
          </a:xfrm>
          <a:prstGeom prst="rect">
            <a:avLst/>
          </a:prstGeom>
          <a:noFill/>
        </p:spPr>
        <p:txBody>
          <a:bodyPr wrap="square" rtlCol="0">
            <a:spAutoFit/>
          </a:bodyPr>
          <a:lstStyle/>
          <a:p>
            <a:r>
              <a:rPr lang="en-IN" sz="4000" u="sng" dirty="0"/>
              <a:t>Create a dynamic course</a:t>
            </a:r>
          </a:p>
        </p:txBody>
      </p:sp>
      <p:pic>
        <p:nvPicPr>
          <p:cNvPr id="4" name="Picture 3">
            <a:extLst>
              <a:ext uri="{FF2B5EF4-FFF2-40B4-BE49-F238E27FC236}">
                <a16:creationId xmlns:a16="http://schemas.microsoft.com/office/drawing/2014/main" id="{348C362C-E90E-D41C-6955-1F012D517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80" y="2164715"/>
            <a:ext cx="5832971" cy="3281046"/>
          </a:xfrm>
          <a:prstGeom prst="rect">
            <a:avLst/>
          </a:prstGeom>
        </p:spPr>
      </p:pic>
    </p:spTree>
    <p:extLst>
      <p:ext uri="{BB962C8B-B14F-4D97-AF65-F5344CB8AC3E}">
        <p14:creationId xmlns:p14="http://schemas.microsoft.com/office/powerpoint/2010/main" val="12080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F7F6EE-8950-7FAF-07DB-82F008FCE1C1}"/>
              </a:ext>
            </a:extLst>
          </p:cNvPr>
          <p:cNvSpPr txBox="1"/>
          <p:nvPr/>
        </p:nvSpPr>
        <p:spPr>
          <a:xfrm>
            <a:off x="3616960" y="772160"/>
            <a:ext cx="4493905" cy="830997"/>
          </a:xfrm>
          <a:prstGeom prst="rect">
            <a:avLst/>
          </a:prstGeom>
          <a:noFill/>
        </p:spPr>
        <p:txBody>
          <a:bodyPr wrap="square" rtlCol="0">
            <a:spAutoFit/>
          </a:bodyPr>
          <a:lstStyle/>
          <a:p>
            <a:r>
              <a:rPr lang="en-IN" sz="4800" u="sng" dirty="0"/>
              <a:t>All Courses List</a:t>
            </a:r>
          </a:p>
        </p:txBody>
      </p:sp>
      <p:pic>
        <p:nvPicPr>
          <p:cNvPr id="4" name="Picture 3">
            <a:extLst>
              <a:ext uri="{FF2B5EF4-FFF2-40B4-BE49-F238E27FC236}">
                <a16:creationId xmlns:a16="http://schemas.microsoft.com/office/drawing/2014/main" id="{D3CD347B-0DA0-7C4C-5DF2-9E24AD692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560" y="2124666"/>
            <a:ext cx="8006390" cy="3808774"/>
          </a:xfrm>
          <a:prstGeom prst="rect">
            <a:avLst/>
          </a:prstGeom>
        </p:spPr>
      </p:pic>
    </p:spTree>
    <p:extLst>
      <p:ext uri="{BB962C8B-B14F-4D97-AF65-F5344CB8AC3E}">
        <p14:creationId xmlns:p14="http://schemas.microsoft.com/office/powerpoint/2010/main" val="387412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1A5998-A1D1-571B-F79A-F1C0912C8292}"/>
              </a:ext>
            </a:extLst>
          </p:cNvPr>
          <p:cNvSpPr txBox="1"/>
          <p:nvPr/>
        </p:nvSpPr>
        <p:spPr>
          <a:xfrm>
            <a:off x="4480560" y="1168400"/>
            <a:ext cx="3105850" cy="769441"/>
          </a:xfrm>
          <a:prstGeom prst="rect">
            <a:avLst/>
          </a:prstGeom>
          <a:noFill/>
        </p:spPr>
        <p:txBody>
          <a:bodyPr wrap="none" rtlCol="0">
            <a:spAutoFit/>
          </a:bodyPr>
          <a:lstStyle/>
          <a:p>
            <a:r>
              <a:rPr lang="en-IN" sz="4400" u="sng" dirty="0"/>
              <a:t>Syllabus page</a:t>
            </a:r>
          </a:p>
        </p:txBody>
      </p:sp>
      <p:pic>
        <p:nvPicPr>
          <p:cNvPr id="6" name="Picture 5">
            <a:extLst>
              <a:ext uri="{FF2B5EF4-FFF2-40B4-BE49-F238E27FC236}">
                <a16:creationId xmlns:a16="http://schemas.microsoft.com/office/drawing/2014/main" id="{06460060-A350-189E-20C4-B8009C681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159" y="2080070"/>
            <a:ext cx="7513682" cy="3975290"/>
          </a:xfrm>
          <a:prstGeom prst="rect">
            <a:avLst/>
          </a:prstGeom>
        </p:spPr>
      </p:pic>
    </p:spTree>
    <p:extLst>
      <p:ext uri="{BB962C8B-B14F-4D97-AF65-F5344CB8AC3E}">
        <p14:creationId xmlns:p14="http://schemas.microsoft.com/office/powerpoint/2010/main" val="180449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61470E-EABB-926A-CDFC-32C945B813F6}"/>
              </a:ext>
            </a:extLst>
          </p:cNvPr>
          <p:cNvSpPr txBox="1"/>
          <p:nvPr/>
        </p:nvSpPr>
        <p:spPr>
          <a:xfrm>
            <a:off x="1249680" y="2214880"/>
            <a:ext cx="7904480" cy="2308324"/>
          </a:xfrm>
          <a:prstGeom prst="rect">
            <a:avLst/>
          </a:prstGeom>
          <a:noFill/>
        </p:spPr>
        <p:txBody>
          <a:bodyPr wrap="square">
            <a:spAutoFit/>
          </a:bodyPr>
          <a:lstStyle/>
          <a:p>
            <a:r>
              <a:rPr lang="en-US" dirty="0"/>
              <a:t>The </a:t>
            </a:r>
            <a:r>
              <a:rPr lang="en-US" b="1" dirty="0"/>
              <a:t>Learning Management System (LMS)</a:t>
            </a:r>
            <a:r>
              <a:rPr lang="en-US" dirty="0"/>
              <a:t> developed in this project showcases a seamless integration of modern web technologies to create an intuitive and efficient platform for managing online courses. With dynamic course creation, structured syllabus management, and interactive content support, the system enhances accessibility and ease of use. By addressing key challenges such as usability, engagement, and affordability, this LMS provides an ideal solution for educators and institutions seeking a cost-effective and scalable platform to deliver high-quality online learning experiences.</a:t>
            </a:r>
            <a:endParaRPr lang="en-IN" dirty="0"/>
          </a:p>
        </p:txBody>
      </p:sp>
      <p:sp>
        <p:nvSpPr>
          <p:cNvPr id="4" name="TextBox 3">
            <a:extLst>
              <a:ext uri="{FF2B5EF4-FFF2-40B4-BE49-F238E27FC236}">
                <a16:creationId xmlns:a16="http://schemas.microsoft.com/office/drawing/2014/main" id="{6F5B249F-18D4-ABC4-9AF5-3C3F98E518EE}"/>
              </a:ext>
            </a:extLst>
          </p:cNvPr>
          <p:cNvSpPr txBox="1"/>
          <p:nvPr/>
        </p:nvSpPr>
        <p:spPr>
          <a:xfrm>
            <a:off x="1249680" y="1473200"/>
            <a:ext cx="3373120" cy="707886"/>
          </a:xfrm>
          <a:prstGeom prst="rect">
            <a:avLst/>
          </a:prstGeom>
          <a:noFill/>
        </p:spPr>
        <p:txBody>
          <a:bodyPr wrap="square" rtlCol="0">
            <a:spAutoFit/>
          </a:bodyPr>
          <a:lstStyle/>
          <a:p>
            <a:r>
              <a:rPr lang="en-IN" sz="4000" b="1" dirty="0"/>
              <a:t>Conclusion</a:t>
            </a:r>
          </a:p>
        </p:txBody>
      </p:sp>
    </p:spTree>
    <p:extLst>
      <p:ext uri="{BB962C8B-B14F-4D97-AF65-F5344CB8AC3E}">
        <p14:creationId xmlns:p14="http://schemas.microsoft.com/office/powerpoint/2010/main" val="3833420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849734-E12D-8414-CB2B-2304D4C4E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 y="276961"/>
            <a:ext cx="11236960" cy="6292697"/>
          </a:xfrm>
          <a:prstGeom prst="rect">
            <a:avLst/>
          </a:prstGeom>
        </p:spPr>
      </p:pic>
    </p:spTree>
    <p:extLst>
      <p:ext uri="{BB962C8B-B14F-4D97-AF65-F5344CB8AC3E}">
        <p14:creationId xmlns:p14="http://schemas.microsoft.com/office/powerpoint/2010/main" val="141210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B4C982-676D-AC29-D1FB-9E149C3AAF85}"/>
              </a:ext>
            </a:extLst>
          </p:cNvPr>
          <p:cNvSpPr txBox="1"/>
          <p:nvPr/>
        </p:nvSpPr>
        <p:spPr>
          <a:xfrm>
            <a:off x="747251" y="707923"/>
            <a:ext cx="10481187" cy="5008487"/>
          </a:xfrm>
          <a:prstGeom prst="rect">
            <a:avLst/>
          </a:prstGeom>
          <a:noFill/>
        </p:spPr>
        <p:txBody>
          <a:bodyPr wrap="square">
            <a:spAutoFit/>
          </a:bodyPr>
          <a:lstStyle/>
          <a:p>
            <a:pPr>
              <a:lnSpc>
                <a:spcPct val="107000"/>
              </a:lnSpc>
              <a:spcAft>
                <a:spcPts val="800"/>
              </a:spcAft>
            </a:pPr>
            <a:r>
              <a:rPr lang="en-IN" sz="2800" b="1" u="sng" kern="100" dirty="0">
                <a:effectLst/>
                <a:latin typeface="Calibri" panose="020F0502020204030204" pitchFamily="34" charset="0"/>
                <a:ea typeface="Calibri" panose="020F0502020204030204" pitchFamily="34" charset="0"/>
                <a:cs typeface="Times New Roman" panose="02020603050405020304" pitchFamily="18" charset="0"/>
              </a:rPr>
              <a:t>Existing System:</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Current Learning Management Systems available in the market include platforms like Moodle, Blackboard, and Canvas. These systems provide comprehensive tools for course management, assessment tracking, and communication. However, they come with some limitations:</a:t>
            </a: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Complexity</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These platforms can be overwhelming for new users due to their complex interfaces and steep learning curves.</a:t>
            </a: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Cost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Many of these systems require expensive licenses or subscriptions, making them inaccessible to smaller institutions or individual educators.</a:t>
            </a: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Limited Customization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Most existing LMS platforms offer limited options for customization, which may not fully meet the specific needs of certain institutions or courses.</a:t>
            </a: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Dependency on Internet Connectivity</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Some platforms have issues with performance and availability in low-bandwidth areas.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Our system aims to address these issues by creating a lightweight, customizable LMS that is easy to use, affordable, and flexible for a variety of learning environments</a:t>
            </a:r>
            <a:r>
              <a:rPr lang="en-IN"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37660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AEDE61-25C4-C3EB-009A-4D3BE6C40D33}"/>
              </a:ext>
            </a:extLst>
          </p:cNvPr>
          <p:cNvSpPr txBox="1"/>
          <p:nvPr/>
        </p:nvSpPr>
        <p:spPr>
          <a:xfrm>
            <a:off x="855405" y="717755"/>
            <a:ext cx="10068233" cy="4415761"/>
          </a:xfrm>
          <a:prstGeom prst="rect">
            <a:avLst/>
          </a:prstGeom>
          <a:noFill/>
        </p:spPr>
        <p:txBody>
          <a:bodyPr wrap="square">
            <a:spAutoFit/>
          </a:bodyPr>
          <a:lstStyle/>
          <a:p>
            <a:pPr>
              <a:lnSpc>
                <a:spcPct val="107000"/>
              </a:lnSpc>
              <a:spcAft>
                <a:spcPts val="800"/>
              </a:spcAft>
            </a:pPr>
            <a:r>
              <a:rPr lang="en-IN" sz="2800" b="1" u="sng" kern="100" dirty="0">
                <a:effectLst/>
                <a:latin typeface="Calibri" panose="020F0502020204030204" pitchFamily="34" charset="0"/>
                <a:ea typeface="Calibri" panose="020F0502020204030204" pitchFamily="34" charset="0"/>
                <a:cs typeface="Times New Roman" panose="02020603050405020304" pitchFamily="18" charset="0"/>
              </a:rPr>
              <a:t>Advantages: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Learning Management System developed in this mini project offers several key advantages:</a:t>
            </a: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User-Friendly Interface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The system is designed to be intuitive and easy to navigate for both instructors and students, requiring minimal training.</a:t>
            </a: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Cost-Effective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Being a simple web-based solution, it eliminates the need for expensive infrastructure or third-party licenses, making it affordable for small institutions or independent educators.</a:t>
            </a: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Scalability</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While this project is designed to be simple, it can be easily extended to support additional features such as grading, advanced reporting, and integration with third-party tools.</a:t>
            </a: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Interactive Learning</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Features like course materials, assignments, quizzes, and discussion forums enhance student engagement and interaction.</a:t>
            </a: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Centralized Management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Instructors and administrators can manage courses, student progress, and content from a single platform, improving efficiency.</a:t>
            </a:r>
          </a:p>
        </p:txBody>
      </p:sp>
    </p:spTree>
    <p:extLst>
      <p:ext uri="{BB962C8B-B14F-4D97-AF65-F5344CB8AC3E}">
        <p14:creationId xmlns:p14="http://schemas.microsoft.com/office/powerpoint/2010/main" val="717569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11DF-BF0C-B6A6-6C11-B0CC8E901A3F}"/>
              </a:ext>
            </a:extLst>
          </p:cNvPr>
          <p:cNvSpPr>
            <a:spLocks noGrp="1"/>
          </p:cNvSpPr>
          <p:nvPr>
            <p:ph type="title"/>
          </p:nvPr>
        </p:nvSpPr>
        <p:spPr>
          <a:xfrm>
            <a:off x="1295402" y="982132"/>
            <a:ext cx="9601196" cy="1303867"/>
          </a:xfrm>
        </p:spPr>
        <p:txBody>
          <a:bodyPr>
            <a:normAutofit/>
          </a:bodyPr>
          <a:lstStyle/>
          <a:p>
            <a:r>
              <a:rPr lang="en-IN" dirty="0"/>
              <a:t>Technologies Used</a:t>
            </a:r>
          </a:p>
        </p:txBody>
      </p:sp>
      <p:pic>
        <p:nvPicPr>
          <p:cNvPr id="9" name="Picture 8">
            <a:extLst>
              <a:ext uri="{FF2B5EF4-FFF2-40B4-BE49-F238E27FC236}">
                <a16:creationId xmlns:a16="http://schemas.microsoft.com/office/drawing/2014/main" id="{92FFFA58-B985-FA92-47F5-4DE23591141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47110" y="2843059"/>
            <a:ext cx="1227496" cy="1227496"/>
          </a:xfrm>
          <a:prstGeom prst="rect">
            <a:avLst/>
          </a:prstGeom>
        </p:spPr>
      </p:pic>
      <p:pic>
        <p:nvPicPr>
          <p:cNvPr id="12" name="Picture 11">
            <a:extLst>
              <a:ext uri="{FF2B5EF4-FFF2-40B4-BE49-F238E27FC236}">
                <a16:creationId xmlns:a16="http://schemas.microsoft.com/office/drawing/2014/main" id="{9437C344-63D5-F895-E7C8-6E03F5FFBA9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25677" y="4572001"/>
            <a:ext cx="763704" cy="1173032"/>
          </a:xfrm>
          <a:prstGeom prst="rect">
            <a:avLst/>
          </a:prstGeom>
        </p:spPr>
      </p:pic>
      <p:pic>
        <p:nvPicPr>
          <p:cNvPr id="15" name="Picture 14">
            <a:extLst>
              <a:ext uri="{FF2B5EF4-FFF2-40B4-BE49-F238E27FC236}">
                <a16:creationId xmlns:a16="http://schemas.microsoft.com/office/drawing/2014/main" id="{62213DE1-1BFF-5BF1-7A96-3CAACE4EF5F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21726" y="2755490"/>
            <a:ext cx="1626389" cy="1315065"/>
          </a:xfrm>
          <a:prstGeom prst="rect">
            <a:avLst/>
          </a:prstGeom>
        </p:spPr>
      </p:pic>
      <p:pic>
        <p:nvPicPr>
          <p:cNvPr id="18" name="Picture 17">
            <a:extLst>
              <a:ext uri="{FF2B5EF4-FFF2-40B4-BE49-F238E27FC236}">
                <a16:creationId xmlns:a16="http://schemas.microsoft.com/office/drawing/2014/main" id="{2D466B06-51D3-0C03-4A5E-B59F4F1A0CE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334519" y="4753131"/>
            <a:ext cx="1200802" cy="1136965"/>
          </a:xfrm>
          <a:prstGeom prst="rect">
            <a:avLst/>
          </a:prstGeom>
        </p:spPr>
      </p:pic>
      <p:pic>
        <p:nvPicPr>
          <p:cNvPr id="21" name="Picture 20">
            <a:extLst>
              <a:ext uri="{FF2B5EF4-FFF2-40B4-BE49-F238E27FC236}">
                <a16:creationId xmlns:a16="http://schemas.microsoft.com/office/drawing/2014/main" id="{9BDA6373-56B1-AC6E-D561-1F92D49A3243}"/>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011282" y="4536492"/>
            <a:ext cx="1486680" cy="1244049"/>
          </a:xfrm>
          <a:prstGeom prst="rect">
            <a:avLst/>
          </a:prstGeom>
        </p:spPr>
      </p:pic>
      <p:pic>
        <p:nvPicPr>
          <p:cNvPr id="24" name="Picture 23">
            <a:extLst>
              <a:ext uri="{FF2B5EF4-FFF2-40B4-BE49-F238E27FC236}">
                <a16:creationId xmlns:a16="http://schemas.microsoft.com/office/drawing/2014/main" id="{344621A7-1DFC-49E9-3D8E-25280AA6904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11845" y="2748116"/>
            <a:ext cx="1966451" cy="1106129"/>
          </a:xfrm>
          <a:prstGeom prst="rect">
            <a:avLst/>
          </a:prstGeom>
        </p:spPr>
      </p:pic>
      <p:sp>
        <p:nvSpPr>
          <p:cNvPr id="25" name="TextBox 24">
            <a:extLst>
              <a:ext uri="{FF2B5EF4-FFF2-40B4-BE49-F238E27FC236}">
                <a16:creationId xmlns:a16="http://schemas.microsoft.com/office/drawing/2014/main" id="{4C9F86D9-994C-916C-8488-700BF6F5EDF6}"/>
              </a:ext>
            </a:extLst>
          </p:cNvPr>
          <p:cNvSpPr txBox="1"/>
          <p:nvPr/>
        </p:nvSpPr>
        <p:spPr>
          <a:xfrm>
            <a:off x="9742512" y="7654739"/>
            <a:ext cx="685514" cy="1200329"/>
          </a:xfrm>
          <a:prstGeom prst="rect">
            <a:avLst/>
          </a:prstGeom>
          <a:noFill/>
        </p:spPr>
        <p:txBody>
          <a:bodyPr wrap="square" rtlCol="0">
            <a:spAutoFit/>
          </a:bodyPr>
          <a:lstStyle/>
          <a:p>
            <a:r>
              <a:rPr lang="en-IN" sz="900">
                <a:hlinkClick r:id="rId13" tooltip="http://ponceelrelajado.com/instalacion-python-django-windows/"/>
              </a:rPr>
              <a:t>This Photo</a:t>
            </a:r>
            <a:r>
              <a:rPr lang="en-IN" sz="900"/>
              <a:t> by Unknown Author is licensed under </a:t>
            </a:r>
            <a:r>
              <a:rPr lang="en-IN" sz="900">
                <a:hlinkClick r:id="rId14" tooltip="https://creativecommons.org/licenses/by-nc-sa/3.0/"/>
              </a:rPr>
              <a:t>CC BY-SA-NC</a:t>
            </a:r>
            <a:endParaRPr lang="en-IN" sz="900"/>
          </a:p>
        </p:txBody>
      </p:sp>
    </p:spTree>
    <p:extLst>
      <p:ext uri="{BB962C8B-B14F-4D97-AF65-F5344CB8AC3E}">
        <p14:creationId xmlns:p14="http://schemas.microsoft.com/office/powerpoint/2010/main" val="302920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F4F48D-7022-6FC0-38B3-B0B20000DAFF}"/>
              </a:ext>
            </a:extLst>
          </p:cNvPr>
          <p:cNvSpPr txBox="1"/>
          <p:nvPr/>
        </p:nvSpPr>
        <p:spPr>
          <a:xfrm>
            <a:off x="1052051" y="770060"/>
            <a:ext cx="8935229" cy="1881797"/>
          </a:xfrm>
          <a:prstGeom prst="rect">
            <a:avLst/>
          </a:prstGeom>
          <a:noFill/>
        </p:spPr>
        <p:txBody>
          <a:bodyPr wrap="square">
            <a:spAutoFit/>
          </a:bodyPr>
          <a:lstStyle/>
          <a:p>
            <a:pPr>
              <a:lnSpc>
                <a:spcPct val="107000"/>
              </a:lnSpc>
              <a:spcAft>
                <a:spcPts val="800"/>
              </a:spcAft>
            </a:pPr>
            <a:r>
              <a:rPr lang="en-IN" sz="1800" b="1" u="sng" kern="100" dirty="0">
                <a:effectLst/>
                <a:latin typeface="Calibri" panose="020F0502020204030204" pitchFamily="34" charset="0"/>
                <a:ea typeface="Calibri" panose="020F0502020204030204" pitchFamily="34" charset="0"/>
                <a:cs typeface="Times New Roman" panose="02020603050405020304" pitchFamily="18" charset="0"/>
              </a:rPr>
              <a:t>System Requirements: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Hardware Requirements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050" b="1" kern="100" dirty="0">
                <a:effectLst/>
                <a:latin typeface="Calibri" panose="020F0502020204030204" pitchFamily="34" charset="0"/>
                <a:ea typeface="Calibri" panose="020F0502020204030204" pitchFamily="34" charset="0"/>
                <a:cs typeface="Times New Roman" panose="02020603050405020304" pitchFamily="18" charset="0"/>
              </a:rPr>
              <a:t>Processor</a:t>
            </a: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 1.5 GHz or higher (Intel Core i3 or equivalent)</a:t>
            </a:r>
          </a:p>
          <a:p>
            <a:pPr marL="342900" lvl="0" indent="-342900">
              <a:lnSpc>
                <a:spcPct val="107000"/>
              </a:lnSpc>
              <a:spcAft>
                <a:spcPts val="800"/>
              </a:spcAft>
              <a:buSzPts val="1000"/>
              <a:buFont typeface="Symbol" panose="05050102010706020507" pitchFamily="18" charset="2"/>
              <a:buChar char=""/>
              <a:tabLst>
                <a:tab pos="457200" algn="l"/>
              </a:tabLst>
            </a:pPr>
            <a:r>
              <a:rPr lang="en-IN" sz="1050" b="1" kern="100" dirty="0">
                <a:effectLst/>
                <a:latin typeface="Calibri" panose="020F0502020204030204" pitchFamily="34" charset="0"/>
                <a:ea typeface="Calibri" panose="020F0502020204030204" pitchFamily="34" charset="0"/>
                <a:cs typeface="Times New Roman" panose="02020603050405020304" pitchFamily="18" charset="0"/>
              </a:rPr>
              <a:t>RAM</a:t>
            </a: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 2 GB or more</a:t>
            </a:r>
          </a:p>
          <a:p>
            <a:pPr marL="342900" lvl="0" indent="-342900">
              <a:lnSpc>
                <a:spcPct val="107000"/>
              </a:lnSpc>
              <a:spcAft>
                <a:spcPts val="800"/>
              </a:spcAft>
              <a:buSzPts val="1000"/>
              <a:buFont typeface="Symbol" panose="05050102010706020507" pitchFamily="18" charset="2"/>
              <a:buChar char=""/>
              <a:tabLst>
                <a:tab pos="457200" algn="l"/>
              </a:tabLst>
            </a:pPr>
            <a:r>
              <a:rPr lang="en-IN" sz="1050" b="1" kern="100" dirty="0">
                <a:effectLst/>
                <a:latin typeface="Calibri" panose="020F0502020204030204" pitchFamily="34" charset="0"/>
                <a:ea typeface="Calibri" panose="020F0502020204030204" pitchFamily="34" charset="0"/>
                <a:cs typeface="Times New Roman" panose="02020603050405020304" pitchFamily="18" charset="0"/>
              </a:rPr>
              <a:t>Storage: </a:t>
            </a: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10 GB free disk space (for software installation and database storage)</a:t>
            </a:r>
          </a:p>
          <a:p>
            <a:pPr marL="342900" lvl="0" indent="-342900">
              <a:lnSpc>
                <a:spcPct val="107000"/>
              </a:lnSpc>
              <a:spcAft>
                <a:spcPts val="800"/>
              </a:spcAft>
              <a:buSzPts val="1000"/>
              <a:buFont typeface="Symbol" panose="05050102010706020507" pitchFamily="18" charset="2"/>
              <a:buChar char=""/>
              <a:tabLst>
                <a:tab pos="457200" algn="l"/>
              </a:tabLst>
            </a:pPr>
            <a:r>
              <a:rPr lang="en-IN" sz="1050" b="1" kern="100" dirty="0">
                <a:effectLst/>
                <a:latin typeface="Calibri" panose="020F0502020204030204" pitchFamily="34" charset="0"/>
                <a:ea typeface="Calibri" panose="020F0502020204030204" pitchFamily="34" charset="0"/>
                <a:cs typeface="Times New Roman" panose="02020603050405020304" pitchFamily="18" charset="0"/>
              </a:rPr>
              <a:t>Internet Connection: </a:t>
            </a: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Stable internet connection for access to the LMS platform (for online learning environments)</a:t>
            </a:r>
          </a:p>
        </p:txBody>
      </p:sp>
      <p:sp>
        <p:nvSpPr>
          <p:cNvPr id="7" name="TextBox 6">
            <a:extLst>
              <a:ext uri="{FF2B5EF4-FFF2-40B4-BE49-F238E27FC236}">
                <a16:creationId xmlns:a16="http://schemas.microsoft.com/office/drawing/2014/main" id="{67108E0D-260F-C7E5-3214-D397E5816A66}"/>
              </a:ext>
            </a:extLst>
          </p:cNvPr>
          <p:cNvSpPr txBox="1"/>
          <p:nvPr/>
        </p:nvSpPr>
        <p:spPr>
          <a:xfrm>
            <a:off x="1189703" y="2989007"/>
            <a:ext cx="8583561" cy="2968441"/>
          </a:xfrm>
          <a:prstGeom prst="rect">
            <a:avLst/>
          </a:prstGeom>
          <a:noFill/>
        </p:spPr>
        <p:txBody>
          <a:bodyPr wrap="square">
            <a:spAutoFit/>
          </a:bodyPr>
          <a:lstStyle/>
          <a:p>
            <a:pPr>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Software Requirements</a:t>
            </a:r>
            <a:r>
              <a:rPr lang="en-IN"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Operating System</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Windows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Web Browser</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Google Chrome, Mozilla Firefox, or Safari (latest versions)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Database Management System (DBMS)</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MySQL </a:t>
            </a:r>
            <a:endParaRPr lang="en-IN" sz="14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Languages</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900" b="1" kern="100" dirty="0">
                <a:effectLst/>
                <a:latin typeface="Calibri" panose="020F0502020204030204" pitchFamily="34" charset="0"/>
                <a:ea typeface="Calibri" panose="020F0502020204030204" pitchFamily="34" charset="0"/>
                <a:cs typeface="Times New Roman" panose="02020603050405020304" pitchFamily="18" charset="0"/>
              </a:rPr>
              <a:t>HTML</a:t>
            </a: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For structuring the pages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900" b="1" kern="100" dirty="0">
                <a:effectLst/>
                <a:latin typeface="Calibri" panose="020F0502020204030204" pitchFamily="34" charset="0"/>
                <a:ea typeface="Calibri" panose="020F0502020204030204" pitchFamily="34" charset="0"/>
                <a:cs typeface="Times New Roman" panose="02020603050405020304" pitchFamily="18" charset="0"/>
              </a:rPr>
              <a:t>CSS</a:t>
            </a: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For styling and responsive design</a:t>
            </a:r>
          </a:p>
          <a:p>
            <a:pPr marL="742950" lvl="1" indent="-285750">
              <a:lnSpc>
                <a:spcPct val="107000"/>
              </a:lnSpc>
              <a:spcAft>
                <a:spcPts val="800"/>
              </a:spcAft>
              <a:buSzPts val="1000"/>
              <a:buFont typeface="Courier New" panose="02070309020205020404" pitchFamily="49" charset="0"/>
              <a:buChar char="o"/>
              <a:tabLst>
                <a:tab pos="914400" algn="l"/>
              </a:tabLst>
            </a:pPr>
            <a:r>
              <a:rPr lang="en-IN" sz="900" b="1" kern="100" dirty="0">
                <a:effectLst/>
                <a:latin typeface="Calibri" panose="020F0502020204030204" pitchFamily="34" charset="0"/>
                <a:ea typeface="Calibri" panose="020F0502020204030204" pitchFamily="34" charset="0"/>
                <a:cs typeface="Times New Roman" panose="02020603050405020304" pitchFamily="18" charset="0"/>
              </a:rPr>
              <a:t>JavaScript</a:t>
            </a: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For client-side interactions and validations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900" b="1" kern="100" dirty="0">
                <a:latin typeface="Calibri" panose="020F0502020204030204" pitchFamily="34" charset="0"/>
                <a:ea typeface="Calibri" panose="020F0502020204030204" pitchFamily="34" charset="0"/>
                <a:cs typeface="Times New Roman" panose="02020603050405020304" pitchFamily="18" charset="0"/>
              </a:rPr>
              <a:t>Django</a:t>
            </a: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t>high-level, open-source Python web framework</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900" b="1" kern="100" dirty="0">
                <a:effectLst/>
                <a:latin typeface="Calibri" panose="020F0502020204030204" pitchFamily="34" charset="0"/>
                <a:ea typeface="Calibri" panose="020F0502020204030204" pitchFamily="34" charset="0"/>
                <a:cs typeface="Times New Roman" panose="02020603050405020304" pitchFamily="18" charset="0"/>
              </a:rPr>
              <a:t>SQLite</a:t>
            </a: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For database management and queries</a:t>
            </a:r>
          </a:p>
        </p:txBody>
      </p:sp>
    </p:spTree>
    <p:extLst>
      <p:ext uri="{BB962C8B-B14F-4D97-AF65-F5344CB8AC3E}">
        <p14:creationId xmlns:p14="http://schemas.microsoft.com/office/powerpoint/2010/main" val="142968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23C3-A885-6E80-D537-8A920D6635D0}"/>
              </a:ext>
            </a:extLst>
          </p:cNvPr>
          <p:cNvSpPr>
            <a:spLocks noGrp="1"/>
          </p:cNvSpPr>
          <p:nvPr>
            <p:ph type="title"/>
          </p:nvPr>
        </p:nvSpPr>
        <p:spPr>
          <a:xfrm>
            <a:off x="1295402" y="1125605"/>
            <a:ext cx="9601196" cy="1211195"/>
          </a:xfrm>
        </p:spPr>
        <p:txBody>
          <a:bodyPr/>
          <a:lstStyle/>
          <a:p>
            <a:r>
              <a:rPr lang="en-IN" dirty="0"/>
              <a:t>LMS System Modules</a:t>
            </a:r>
          </a:p>
        </p:txBody>
      </p:sp>
      <p:sp>
        <p:nvSpPr>
          <p:cNvPr id="3" name="TextBox 2">
            <a:extLst>
              <a:ext uri="{FF2B5EF4-FFF2-40B4-BE49-F238E27FC236}">
                <a16:creationId xmlns:a16="http://schemas.microsoft.com/office/drawing/2014/main" id="{E1CF8F9A-F5B7-58BA-706F-3FAFF66FD9E8}"/>
              </a:ext>
            </a:extLst>
          </p:cNvPr>
          <p:cNvSpPr txBox="1"/>
          <p:nvPr/>
        </p:nvSpPr>
        <p:spPr>
          <a:xfrm>
            <a:off x="1473201" y="2902188"/>
            <a:ext cx="3068320" cy="369332"/>
          </a:xfrm>
          <a:prstGeom prst="rect">
            <a:avLst/>
          </a:prstGeom>
          <a:noFill/>
        </p:spPr>
        <p:txBody>
          <a:bodyPr wrap="square" rtlCol="0">
            <a:spAutoFit/>
          </a:bodyPr>
          <a:lstStyle/>
          <a:p>
            <a:r>
              <a:rPr lang="en-IN" dirty="0"/>
              <a:t>1. User Management Module</a:t>
            </a:r>
          </a:p>
        </p:txBody>
      </p:sp>
      <p:sp>
        <p:nvSpPr>
          <p:cNvPr id="4" name="TextBox 3">
            <a:extLst>
              <a:ext uri="{FF2B5EF4-FFF2-40B4-BE49-F238E27FC236}">
                <a16:creationId xmlns:a16="http://schemas.microsoft.com/office/drawing/2014/main" id="{761D3544-7496-493A-BAD9-A03BECFB0D4C}"/>
              </a:ext>
            </a:extLst>
          </p:cNvPr>
          <p:cNvSpPr txBox="1"/>
          <p:nvPr/>
        </p:nvSpPr>
        <p:spPr>
          <a:xfrm>
            <a:off x="1473201" y="3586480"/>
            <a:ext cx="3233475" cy="369332"/>
          </a:xfrm>
          <a:prstGeom prst="rect">
            <a:avLst/>
          </a:prstGeom>
          <a:noFill/>
        </p:spPr>
        <p:txBody>
          <a:bodyPr wrap="square" rtlCol="0">
            <a:spAutoFit/>
          </a:bodyPr>
          <a:lstStyle/>
          <a:p>
            <a:r>
              <a:rPr lang="en-IN" dirty="0"/>
              <a:t>2. Course Management Module</a:t>
            </a:r>
          </a:p>
        </p:txBody>
      </p:sp>
      <p:sp>
        <p:nvSpPr>
          <p:cNvPr id="5" name="TextBox 4">
            <a:extLst>
              <a:ext uri="{FF2B5EF4-FFF2-40B4-BE49-F238E27FC236}">
                <a16:creationId xmlns:a16="http://schemas.microsoft.com/office/drawing/2014/main" id="{81041CC6-B6EC-C88B-EBF9-E02AC928EA48}"/>
              </a:ext>
            </a:extLst>
          </p:cNvPr>
          <p:cNvSpPr txBox="1"/>
          <p:nvPr/>
        </p:nvSpPr>
        <p:spPr>
          <a:xfrm>
            <a:off x="1473201" y="4155440"/>
            <a:ext cx="4622799" cy="369332"/>
          </a:xfrm>
          <a:prstGeom prst="rect">
            <a:avLst/>
          </a:prstGeom>
          <a:noFill/>
        </p:spPr>
        <p:txBody>
          <a:bodyPr wrap="square" rtlCol="0">
            <a:spAutoFit/>
          </a:bodyPr>
          <a:lstStyle/>
          <a:p>
            <a:r>
              <a:rPr lang="fr-FR" dirty="0"/>
              <a:t>3. Syllabus &amp; Curriculum Management Module</a:t>
            </a:r>
            <a:endParaRPr lang="en-IN" dirty="0"/>
          </a:p>
        </p:txBody>
      </p:sp>
      <p:sp>
        <p:nvSpPr>
          <p:cNvPr id="7" name="TextBox 6">
            <a:extLst>
              <a:ext uri="{FF2B5EF4-FFF2-40B4-BE49-F238E27FC236}">
                <a16:creationId xmlns:a16="http://schemas.microsoft.com/office/drawing/2014/main" id="{15BE0AC7-DC67-F1A5-3794-F4890E2BAECA}"/>
              </a:ext>
            </a:extLst>
          </p:cNvPr>
          <p:cNvSpPr txBox="1"/>
          <p:nvPr/>
        </p:nvSpPr>
        <p:spPr>
          <a:xfrm>
            <a:off x="1473202" y="4724400"/>
            <a:ext cx="4008860" cy="369332"/>
          </a:xfrm>
          <a:prstGeom prst="rect">
            <a:avLst/>
          </a:prstGeom>
          <a:noFill/>
        </p:spPr>
        <p:txBody>
          <a:bodyPr wrap="square" rtlCol="0">
            <a:spAutoFit/>
          </a:bodyPr>
          <a:lstStyle/>
          <a:p>
            <a:r>
              <a:rPr lang="en-IN" dirty="0"/>
              <a:t>4. Chatbot &amp; Communication Module</a:t>
            </a:r>
          </a:p>
        </p:txBody>
      </p:sp>
      <p:sp>
        <p:nvSpPr>
          <p:cNvPr id="8" name="TextBox 7">
            <a:extLst>
              <a:ext uri="{FF2B5EF4-FFF2-40B4-BE49-F238E27FC236}">
                <a16:creationId xmlns:a16="http://schemas.microsoft.com/office/drawing/2014/main" id="{F870704B-B63C-676D-5C01-FEEDEB004433}"/>
              </a:ext>
            </a:extLst>
          </p:cNvPr>
          <p:cNvSpPr txBox="1"/>
          <p:nvPr/>
        </p:nvSpPr>
        <p:spPr>
          <a:xfrm>
            <a:off x="1473201" y="5293360"/>
            <a:ext cx="6628105" cy="369332"/>
          </a:xfrm>
          <a:prstGeom prst="rect">
            <a:avLst/>
          </a:prstGeom>
          <a:noFill/>
        </p:spPr>
        <p:txBody>
          <a:bodyPr wrap="square" rtlCol="0">
            <a:spAutoFit/>
          </a:bodyPr>
          <a:lstStyle/>
          <a:p>
            <a:r>
              <a:rPr lang="en-US" dirty="0"/>
              <a:t>5. Student Progress &amp; Performance Tracking Module</a:t>
            </a:r>
            <a:endParaRPr lang="en-IN" dirty="0"/>
          </a:p>
        </p:txBody>
      </p:sp>
      <p:sp>
        <p:nvSpPr>
          <p:cNvPr id="9" name="TextBox 8">
            <a:extLst>
              <a:ext uri="{FF2B5EF4-FFF2-40B4-BE49-F238E27FC236}">
                <a16:creationId xmlns:a16="http://schemas.microsoft.com/office/drawing/2014/main" id="{D5FCEDAF-1A79-1C54-43F7-3D5C082B2814}"/>
              </a:ext>
            </a:extLst>
          </p:cNvPr>
          <p:cNvSpPr txBox="1"/>
          <p:nvPr/>
        </p:nvSpPr>
        <p:spPr>
          <a:xfrm>
            <a:off x="7318986" y="2926080"/>
            <a:ext cx="2927404" cy="369332"/>
          </a:xfrm>
          <a:prstGeom prst="rect">
            <a:avLst/>
          </a:prstGeom>
          <a:noFill/>
        </p:spPr>
        <p:txBody>
          <a:bodyPr wrap="none" rtlCol="0">
            <a:spAutoFit/>
          </a:bodyPr>
          <a:lstStyle/>
          <a:p>
            <a:r>
              <a:rPr lang="en-IN" dirty="0"/>
              <a:t>6. Quiz &amp; Assessment Module</a:t>
            </a:r>
          </a:p>
        </p:txBody>
      </p:sp>
      <p:sp>
        <p:nvSpPr>
          <p:cNvPr id="10" name="TextBox 9">
            <a:extLst>
              <a:ext uri="{FF2B5EF4-FFF2-40B4-BE49-F238E27FC236}">
                <a16:creationId xmlns:a16="http://schemas.microsoft.com/office/drawing/2014/main" id="{A4EBAB2A-9324-C7B9-E158-F3CBAA7BB848}"/>
              </a:ext>
            </a:extLst>
          </p:cNvPr>
          <p:cNvSpPr txBox="1"/>
          <p:nvPr/>
        </p:nvSpPr>
        <p:spPr>
          <a:xfrm>
            <a:off x="7318986" y="3556000"/>
            <a:ext cx="3399813" cy="369332"/>
          </a:xfrm>
          <a:prstGeom prst="rect">
            <a:avLst/>
          </a:prstGeom>
          <a:noFill/>
        </p:spPr>
        <p:txBody>
          <a:bodyPr wrap="square" rtlCol="0">
            <a:spAutoFit/>
          </a:bodyPr>
          <a:lstStyle/>
          <a:p>
            <a:r>
              <a:rPr lang="en-IN" dirty="0"/>
              <a:t>7. Payment &amp; Subscription Module</a:t>
            </a:r>
          </a:p>
        </p:txBody>
      </p:sp>
      <p:sp>
        <p:nvSpPr>
          <p:cNvPr id="11" name="TextBox 10">
            <a:extLst>
              <a:ext uri="{FF2B5EF4-FFF2-40B4-BE49-F238E27FC236}">
                <a16:creationId xmlns:a16="http://schemas.microsoft.com/office/drawing/2014/main" id="{E475920A-59F9-6B10-23CC-88A0531A773B}"/>
              </a:ext>
            </a:extLst>
          </p:cNvPr>
          <p:cNvSpPr txBox="1"/>
          <p:nvPr/>
        </p:nvSpPr>
        <p:spPr>
          <a:xfrm>
            <a:off x="7318986" y="4155440"/>
            <a:ext cx="3209533" cy="369332"/>
          </a:xfrm>
          <a:prstGeom prst="rect">
            <a:avLst/>
          </a:prstGeom>
          <a:noFill/>
        </p:spPr>
        <p:txBody>
          <a:bodyPr wrap="none" rtlCol="0">
            <a:spAutoFit/>
          </a:bodyPr>
          <a:lstStyle/>
          <a:p>
            <a:r>
              <a:rPr lang="en-IN" dirty="0"/>
              <a:t>8. Security &amp; Compliance Module</a:t>
            </a:r>
          </a:p>
        </p:txBody>
      </p:sp>
      <p:sp>
        <p:nvSpPr>
          <p:cNvPr id="12" name="TextBox 11">
            <a:extLst>
              <a:ext uri="{FF2B5EF4-FFF2-40B4-BE49-F238E27FC236}">
                <a16:creationId xmlns:a16="http://schemas.microsoft.com/office/drawing/2014/main" id="{B7EDE78D-7BA6-048A-22EA-E3680E75EBD2}"/>
              </a:ext>
            </a:extLst>
          </p:cNvPr>
          <p:cNvSpPr txBox="1"/>
          <p:nvPr/>
        </p:nvSpPr>
        <p:spPr>
          <a:xfrm>
            <a:off x="7318986" y="4724400"/>
            <a:ext cx="3735318" cy="369332"/>
          </a:xfrm>
          <a:prstGeom prst="rect">
            <a:avLst/>
          </a:prstGeom>
          <a:noFill/>
        </p:spPr>
        <p:txBody>
          <a:bodyPr wrap="none" rtlCol="0">
            <a:spAutoFit/>
          </a:bodyPr>
          <a:lstStyle/>
          <a:p>
            <a:r>
              <a:rPr lang="en-US" dirty="0"/>
              <a:t>9. Accessibility &amp; Mobile Optimization </a:t>
            </a:r>
            <a:endParaRPr lang="en-IN" dirty="0"/>
          </a:p>
        </p:txBody>
      </p:sp>
      <p:sp>
        <p:nvSpPr>
          <p:cNvPr id="13" name="TextBox 12">
            <a:extLst>
              <a:ext uri="{FF2B5EF4-FFF2-40B4-BE49-F238E27FC236}">
                <a16:creationId xmlns:a16="http://schemas.microsoft.com/office/drawing/2014/main" id="{26EB853D-D28F-5ABB-75CE-C688713A95EB}"/>
              </a:ext>
            </a:extLst>
          </p:cNvPr>
          <p:cNvSpPr txBox="1"/>
          <p:nvPr/>
        </p:nvSpPr>
        <p:spPr>
          <a:xfrm>
            <a:off x="7318986" y="5285355"/>
            <a:ext cx="3919727" cy="369332"/>
          </a:xfrm>
          <a:prstGeom prst="rect">
            <a:avLst/>
          </a:prstGeom>
          <a:noFill/>
        </p:spPr>
        <p:txBody>
          <a:bodyPr wrap="none" rtlCol="0">
            <a:spAutoFit/>
          </a:bodyPr>
          <a:lstStyle/>
          <a:p>
            <a:r>
              <a:rPr lang="en-US" dirty="0"/>
              <a:t>10. Admin Dashboard &amp; Reports Module</a:t>
            </a:r>
            <a:endParaRPr lang="en-IN" dirty="0"/>
          </a:p>
        </p:txBody>
      </p:sp>
    </p:spTree>
    <p:extLst>
      <p:ext uri="{BB962C8B-B14F-4D97-AF65-F5344CB8AC3E}">
        <p14:creationId xmlns:p14="http://schemas.microsoft.com/office/powerpoint/2010/main" val="187012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P spid="10" grpId="0"/>
      <p:bldP spid="11" grpId="0"/>
      <p:bldP spid="12" grpId="0"/>
      <p:bldP spid="13"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389</TotalTime>
  <Words>1695</Words>
  <Application>Microsoft Office PowerPoint</Application>
  <PresentationFormat>Widescreen</PresentationFormat>
  <Paragraphs>281</Paragraphs>
  <Slides>44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Courier New</vt:lpstr>
      <vt:lpstr>Garamond</vt:lpstr>
      <vt:lpstr>Symbol</vt:lpstr>
      <vt:lpstr>Wingdings</vt:lpstr>
      <vt:lpstr>Organic</vt:lpstr>
      <vt:lpstr>PROJECT REVIEW</vt:lpstr>
      <vt:lpstr>PowerPoint Presentation</vt:lpstr>
      <vt:lpstr>PowerPoint Presentation</vt:lpstr>
      <vt:lpstr>PowerPoint Presentation</vt:lpstr>
      <vt:lpstr>PowerPoint Presentation</vt:lpstr>
      <vt:lpstr>PowerPoint Presentation</vt:lpstr>
      <vt:lpstr>Technologies Used</vt:lpstr>
      <vt:lpstr>PowerPoint Presentation</vt:lpstr>
      <vt:lpstr>LMS System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Management Module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Chatbot &amp; Communication Module</vt:lpstr>
      <vt:lpstr>PowerPoint Presentation</vt:lpstr>
      <vt:lpstr>PowerPoint Presentation</vt:lpstr>
      <vt:lpstr>PowerPoint Presentation</vt:lpstr>
      <vt:lpstr>Course Management Module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prabhudaya ponugupati</dc:creator>
  <cp:lastModifiedBy>JVS RAM</cp:lastModifiedBy>
  <cp:revision>8</cp:revision>
  <dcterms:created xsi:type="dcterms:W3CDTF">2025-02-27T16:21:24Z</dcterms:created>
  <dcterms:modified xsi:type="dcterms:W3CDTF">2025-03-29T03:36:44Z</dcterms:modified>
</cp:coreProperties>
</file>